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05" name="Shape 205"/>
          <p:cNvSpPr/>
          <p:nvPr>
            <p:ph type="sldImg"/>
          </p:nvPr>
        </p:nvSpPr>
        <p:spPr>
          <a:xfrm>
            <a:off x="1143000" y="685800"/>
            <a:ext cx="4572000" cy="3429000"/>
          </a:xfrm>
          <a:prstGeom prst="rect">
            <a:avLst/>
          </a:prstGeom>
        </p:spPr>
        <p:txBody>
          <a:bodyPr/>
          <a:lstStyle/>
          <a:p>
            <a:pPr/>
          </a:p>
        </p:txBody>
      </p:sp>
      <p:sp>
        <p:nvSpPr>
          <p:cNvPr id="206" name="Shape 20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resentation Title"/>
          <p:cNvSpPr txBox="1"/>
          <p:nvPr>
            <p:ph type="title" hasCustomPrompt="1"/>
          </p:nvPr>
        </p:nvSpPr>
        <p:spPr>
          <a:xfrm>
            <a:off x="1270000" y="3289300"/>
            <a:ext cx="21844000" cy="3879454"/>
          </a:xfrm>
          <a:prstGeom prst="rect">
            <a:avLst/>
          </a:prstGeom>
        </p:spPr>
        <p:txBody>
          <a:bodyPr/>
          <a:lstStyle>
            <a:lvl1pPr defTabSz="2438338">
              <a:lnSpc>
                <a:spcPct val="90000"/>
              </a:lnSpc>
              <a:defRPr spc="-348" sz="11600">
                <a:gradFill flip="none" rotWithShape="1">
                  <a:gsLst>
                    <a:gs pos="0">
                      <a:srgbClr val="00E8FF"/>
                    </a:gs>
                    <a:gs pos="100000">
                      <a:srgbClr val="FF00F7"/>
                    </a:gs>
                  </a:gsLst>
                  <a:lin ang="3967761" scaled="0"/>
                </a:gradFill>
              </a:defRPr>
            </a:lvl1pPr>
          </a:lstStyle>
          <a:p>
            <a:pPr/>
            <a:r>
              <a:t>Presentation Title</a:t>
            </a:r>
          </a:p>
        </p:txBody>
      </p:sp>
      <p:sp>
        <p:nvSpPr>
          <p:cNvPr id="12" name="Author and Date"/>
          <p:cNvSpPr txBox="1"/>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13" name="Body Level One…"/>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1pPr>
            <a:lvl2pPr marL="0" indent="4572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2pPr>
            <a:lvl3pPr marL="0" indent="9144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3pPr>
            <a:lvl4pPr marL="0" indent="13716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4pPr>
            <a:lvl5pPr marL="0" indent="18288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1pPr>
            <a:lvl2pPr marL="0" indent="4572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2pPr>
            <a:lvl3pPr marL="0" indent="9144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3pPr>
            <a:lvl4pPr marL="0" indent="13716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4pPr>
            <a:lvl5pPr marL="0" indent="18288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Attribution</a:t>
            </a:r>
          </a:p>
        </p:txBody>
      </p:sp>
      <p:sp>
        <p:nvSpPr>
          <p:cNvPr id="116" name="Body Level One…"/>
          <p:cNvSpPr txBox="1"/>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1pPr>
            <a:lvl2pPr marL="0" indent="4572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2pPr>
            <a:lvl3pPr marL="0" indent="9144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3pPr>
            <a:lvl4pPr marL="0" indent="13716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4pPr>
            <a:lvl5pPr marL="0" indent="18288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482346840_2880x1920.jpg"/>
          <p:cNvSpPr/>
          <p:nvPr>
            <p:ph type="pic" sz="half" idx="21"/>
          </p:nvPr>
        </p:nvSpPr>
        <p:spPr>
          <a:xfrm>
            <a:off x="12192000" y="6229350"/>
            <a:ext cx="12192000" cy="8128000"/>
          </a:xfrm>
          <a:prstGeom prst="rect">
            <a:avLst/>
          </a:prstGeom>
        </p:spPr>
        <p:txBody>
          <a:bodyPr lIns="91439" tIns="45719" rIns="91439" bIns="45719">
            <a:noAutofit/>
          </a:bodyPr>
          <a:lstStyle/>
          <a:p>
            <a:pPr/>
          </a:p>
        </p:txBody>
      </p:sp>
      <p:sp>
        <p:nvSpPr>
          <p:cNvPr id="125" name="908252162_2439x1626.jpg"/>
          <p:cNvSpPr/>
          <p:nvPr>
            <p:ph type="pic" sz="half" idx="22"/>
          </p:nvPr>
        </p:nvSpPr>
        <p:spPr>
          <a:xfrm>
            <a:off x="12192000" y="-641351"/>
            <a:ext cx="12192000" cy="8128001"/>
          </a:xfrm>
          <a:prstGeom prst="rect">
            <a:avLst/>
          </a:prstGeom>
        </p:spPr>
        <p:txBody>
          <a:bodyPr lIns="91439" tIns="45719" rIns="91439" bIns="45719">
            <a:noAutofit/>
          </a:bodyPr>
          <a:lstStyle/>
          <a:p>
            <a:pPr/>
          </a:p>
        </p:txBody>
      </p:sp>
      <p:sp>
        <p:nvSpPr>
          <p:cNvPr id="126" name="579215462_1440x2158.jpg"/>
          <p:cNvSpPr/>
          <p:nvPr>
            <p:ph type="pic" idx="23"/>
          </p:nvPr>
        </p:nvSpPr>
        <p:spPr>
          <a:xfrm>
            <a:off x="-1" y="-2258501"/>
            <a:ext cx="12166601" cy="18233003"/>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Title Text"/>
          <p:cNvSpPr txBox="1"/>
          <p:nvPr>
            <p:ph type="title"/>
          </p:nvPr>
        </p:nvSpPr>
        <p:spPr>
          <a:xfrm>
            <a:off x="2374900" y="2387600"/>
            <a:ext cx="19621500" cy="4876800"/>
          </a:xfrm>
          <a:prstGeom prst="rect">
            <a:avLst/>
          </a:prstGeom>
        </p:spPr>
        <p:txBody>
          <a:bodyPr/>
          <a:lstStyle>
            <a:lvl1pPr>
              <a:lnSpc>
                <a:spcPct val="100000"/>
              </a:lnSpc>
              <a:defRPr spc="0" sz="10000">
                <a:solidFill>
                  <a:srgbClr val="3E231A"/>
                </a:solidFill>
                <a:latin typeface="Papyrus"/>
                <a:ea typeface="Papyrus"/>
                <a:cs typeface="Papyrus"/>
                <a:sym typeface="Papyrus"/>
              </a:defRPr>
            </a:lvl1pPr>
          </a:lstStyle>
          <a:p>
            <a:pPr/>
            <a:r>
              <a:t>Title Text</a:t>
            </a:r>
          </a:p>
        </p:txBody>
      </p:sp>
      <p:sp>
        <p:nvSpPr>
          <p:cNvPr id="150" name="Body Level One…"/>
          <p:cNvSpPr txBox="1"/>
          <p:nvPr>
            <p:ph type="body" sz="quarter" idx="1"/>
          </p:nvPr>
        </p:nvSpPr>
        <p:spPr>
          <a:xfrm>
            <a:off x="2374900" y="7251700"/>
            <a:ext cx="19621500" cy="2057400"/>
          </a:xfrm>
          <a:prstGeom prst="rect">
            <a:avLst/>
          </a:prstGeom>
        </p:spPr>
        <p:txBody>
          <a:bodyPr/>
          <a:lstStyle>
            <a:lvl1pPr marL="0" indent="0" algn="ctr" defTabSz="825500">
              <a:spcBef>
                <a:spcPts val="0"/>
              </a:spcBef>
              <a:buClrTx/>
              <a:buSzTx/>
              <a:buNone/>
              <a:defRPr sz="5000">
                <a:solidFill>
                  <a:srgbClr val="3E231A"/>
                </a:solidFill>
                <a:latin typeface="Papyrus"/>
                <a:ea typeface="Papyrus"/>
                <a:cs typeface="Papyrus"/>
                <a:sym typeface="Papyrus"/>
              </a:defRPr>
            </a:lvl1pPr>
            <a:lvl2pPr marL="0" indent="0" algn="ctr" defTabSz="825500">
              <a:spcBef>
                <a:spcPts val="0"/>
              </a:spcBef>
              <a:buClrTx/>
              <a:buSzTx/>
              <a:buNone/>
              <a:defRPr sz="5000">
                <a:solidFill>
                  <a:srgbClr val="3E231A"/>
                </a:solidFill>
                <a:latin typeface="Papyrus"/>
                <a:ea typeface="Papyrus"/>
                <a:cs typeface="Papyrus"/>
                <a:sym typeface="Papyrus"/>
              </a:defRPr>
            </a:lvl2pPr>
            <a:lvl3pPr marL="0" indent="0" algn="ctr" defTabSz="825500">
              <a:spcBef>
                <a:spcPts val="0"/>
              </a:spcBef>
              <a:buClrTx/>
              <a:buSzTx/>
              <a:buNone/>
              <a:defRPr sz="5000">
                <a:solidFill>
                  <a:srgbClr val="3E231A"/>
                </a:solidFill>
                <a:latin typeface="Papyrus"/>
                <a:ea typeface="Papyrus"/>
                <a:cs typeface="Papyrus"/>
                <a:sym typeface="Papyrus"/>
              </a:defRPr>
            </a:lvl3pPr>
            <a:lvl4pPr marL="0" indent="0" algn="ctr" defTabSz="825500">
              <a:spcBef>
                <a:spcPts val="0"/>
              </a:spcBef>
              <a:buClrTx/>
              <a:buSzTx/>
              <a:buNone/>
              <a:defRPr sz="5000">
                <a:solidFill>
                  <a:srgbClr val="3E231A"/>
                </a:solidFill>
                <a:latin typeface="Papyrus"/>
                <a:ea typeface="Papyrus"/>
                <a:cs typeface="Papyrus"/>
                <a:sym typeface="Papyrus"/>
              </a:defRPr>
            </a:lvl4pPr>
            <a:lvl5pPr marL="0" indent="0" algn="ctr" defTabSz="825500">
              <a:spcBef>
                <a:spcPts val="0"/>
              </a:spcBef>
              <a:buClrTx/>
              <a:buSzTx/>
              <a:buNone/>
              <a:defRPr sz="5000">
                <a:solidFill>
                  <a:srgbClr val="3E231A"/>
                </a:solidFill>
                <a:latin typeface="Papyrus"/>
                <a:ea typeface="Papyrus"/>
                <a:cs typeface="Papyrus"/>
                <a:sym typeface="Papyrus"/>
              </a:defRPr>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11993858" y="13144500"/>
            <a:ext cx="393205" cy="571501"/>
          </a:xfrm>
          <a:prstGeom prst="rect">
            <a:avLst/>
          </a:prstGeom>
        </p:spPr>
        <p:txBody>
          <a:bodyPr/>
          <a:lstStyle>
            <a:lvl1pPr>
              <a:defRPr sz="2400">
                <a:solidFill>
                  <a:srgbClr val="3E231A"/>
                </a:solidFill>
                <a:latin typeface="Papyrus"/>
                <a:ea typeface="Papyrus"/>
                <a:cs typeface="Papyrus"/>
                <a:sym typeface="Papyru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FFFFFF"/>
        </a:solidFill>
      </p:bgPr>
    </p:bg>
    <p:spTree>
      <p:nvGrpSpPr>
        <p:cNvPr id="1" name=""/>
        <p:cNvGrpSpPr/>
        <p:nvPr/>
      </p:nvGrpSpPr>
      <p:grpSpPr>
        <a:xfrm>
          <a:off x="0" y="0"/>
          <a:ext cx="0" cy="0"/>
          <a:chOff x="0" y="0"/>
          <a:chExt cx="0" cy="0"/>
        </a:xfrm>
      </p:grpSpPr>
      <p:grpSp>
        <p:nvGrpSpPr>
          <p:cNvPr id="168" name="Group 43"/>
          <p:cNvGrpSpPr/>
          <p:nvPr/>
        </p:nvGrpSpPr>
        <p:grpSpPr>
          <a:xfrm>
            <a:off x="-1" y="-16934"/>
            <a:ext cx="24384001" cy="13732935"/>
            <a:chOff x="0" y="0"/>
            <a:chExt cx="24384000" cy="13732934"/>
          </a:xfrm>
        </p:grpSpPr>
        <p:sp>
          <p:nvSpPr>
            <p:cNvPr id="158" name="Straight Connector 19"/>
            <p:cNvSpPr/>
            <p:nvPr/>
          </p:nvSpPr>
          <p:spPr>
            <a:xfrm>
              <a:off x="18742024" y="16933"/>
              <a:ext cx="2438401" cy="13716002"/>
            </a:xfrm>
            <a:prstGeom prst="line">
              <a:avLst/>
            </a:prstGeom>
            <a:noFill/>
            <a:ln w="12700" cap="rnd">
              <a:solidFill>
                <a:srgbClr val="5FCBEF">
                  <a:alpha val="70000"/>
                </a:srgbClr>
              </a:solidFill>
              <a:prstDash val="solid"/>
              <a:round/>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59" name="Straight Connector 20"/>
            <p:cNvSpPr/>
            <p:nvPr/>
          </p:nvSpPr>
          <p:spPr>
            <a:xfrm flipH="1">
              <a:off x="14850533" y="7379760"/>
              <a:ext cx="9527117" cy="6353174"/>
            </a:xfrm>
            <a:prstGeom prst="line">
              <a:avLst/>
            </a:prstGeom>
            <a:noFill/>
            <a:ln w="12700" cap="rnd">
              <a:solidFill>
                <a:srgbClr val="5FCBEF">
                  <a:alpha val="70000"/>
                </a:srgbClr>
              </a:solidFill>
              <a:prstDash val="solid"/>
              <a:round/>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60" name="Rectangle 23"/>
            <p:cNvSpPr/>
            <p:nvPr/>
          </p:nvSpPr>
          <p:spPr>
            <a:xfrm>
              <a:off x="18362952" y="0"/>
              <a:ext cx="6014698" cy="137329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rgbClr val="5FCBEF">
                <a:alpha val="36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61" name="Rectangle 25"/>
            <p:cNvSpPr/>
            <p:nvPr/>
          </p:nvSpPr>
          <p:spPr>
            <a:xfrm>
              <a:off x="19206883" y="0"/>
              <a:ext cx="5177117" cy="137329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rgbClr val="5FCBEF">
                <a:alpha val="20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62" name="Isosceles Triangle 23"/>
            <p:cNvSpPr/>
            <p:nvPr/>
          </p:nvSpPr>
          <p:spPr>
            <a:xfrm>
              <a:off x="17864666" y="6112933"/>
              <a:ext cx="6519334" cy="762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17B0E4">
                <a:alpha val="66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63" name="Rectangle 27"/>
            <p:cNvSpPr/>
            <p:nvPr/>
          </p:nvSpPr>
          <p:spPr>
            <a:xfrm>
              <a:off x="18669000" y="0"/>
              <a:ext cx="5708652" cy="137329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17B0E4">
                <a:alpha val="50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64" name="Rectangle 28"/>
            <p:cNvSpPr/>
            <p:nvPr/>
          </p:nvSpPr>
          <p:spPr>
            <a:xfrm>
              <a:off x="21797460" y="0"/>
              <a:ext cx="2580189" cy="13732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2E83C3">
                <a:alpha val="70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65" name="Rectangle 29"/>
            <p:cNvSpPr/>
            <p:nvPr/>
          </p:nvSpPr>
          <p:spPr>
            <a:xfrm>
              <a:off x="21877997" y="0"/>
              <a:ext cx="2499651" cy="13732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rgbClr val="236292">
                <a:alpha val="80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66" name="Isosceles Triangle 27"/>
            <p:cNvSpPr/>
            <p:nvPr/>
          </p:nvSpPr>
          <p:spPr>
            <a:xfrm>
              <a:off x="20743332" y="7196667"/>
              <a:ext cx="3634319" cy="65362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17B0E4">
                <a:alpha val="66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67" name="Isosceles Triangle 18"/>
            <p:cNvSpPr/>
            <p:nvPr/>
          </p:nvSpPr>
          <p:spPr>
            <a:xfrm>
              <a:off x="-1" y="8043333"/>
              <a:ext cx="897467" cy="5689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solidFill>
              <a:srgbClr val="5FCBEF">
                <a:alpha val="70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grpSp>
      <p:sp>
        <p:nvSpPr>
          <p:cNvPr id="169" name="Title Text"/>
          <p:cNvSpPr txBox="1"/>
          <p:nvPr>
            <p:ph type="title"/>
          </p:nvPr>
        </p:nvSpPr>
        <p:spPr>
          <a:xfrm>
            <a:off x="1354667" y="1219200"/>
            <a:ext cx="17193338" cy="2641600"/>
          </a:xfrm>
          <a:prstGeom prst="rect">
            <a:avLst/>
          </a:prstGeom>
        </p:spPr>
        <p:txBody>
          <a:bodyPr lIns="91439" tIns="91439" rIns="91439" bIns="91439" anchor="t"/>
          <a:lstStyle>
            <a:lvl1pPr algn="l" defTabSz="914400">
              <a:lnSpc>
                <a:spcPct val="100000"/>
              </a:lnSpc>
              <a:defRPr spc="0" sz="7200">
                <a:solidFill>
                  <a:srgbClr val="5FCBEF"/>
                </a:solidFill>
                <a:latin typeface="Trebuchet MS"/>
                <a:ea typeface="Trebuchet MS"/>
                <a:cs typeface="Trebuchet MS"/>
                <a:sym typeface="Trebuchet MS"/>
              </a:defRPr>
            </a:lvl1pPr>
          </a:lstStyle>
          <a:p>
            <a:pPr/>
            <a:r>
              <a:t>Title Text</a:t>
            </a:r>
          </a:p>
        </p:txBody>
      </p:sp>
      <p:sp>
        <p:nvSpPr>
          <p:cNvPr id="170" name="Body Level One…"/>
          <p:cNvSpPr txBox="1"/>
          <p:nvPr>
            <p:ph type="body" sz="half" idx="1"/>
          </p:nvPr>
        </p:nvSpPr>
        <p:spPr>
          <a:xfrm>
            <a:off x="1354667" y="4321178"/>
            <a:ext cx="17193338" cy="7761546"/>
          </a:xfrm>
          <a:prstGeom prst="rect">
            <a:avLst/>
          </a:prstGeom>
        </p:spPr>
        <p:txBody>
          <a:bodyPr lIns="91439" tIns="91439" rIns="91439" bIns="91439"/>
          <a:lstStyle>
            <a:lvl1pPr marL="685800" indent="-685800" defTabSz="914400">
              <a:spcBef>
                <a:spcPts val="2000"/>
              </a:spcBef>
              <a:buClr>
                <a:srgbClr val="5FCBEF"/>
              </a:buClr>
              <a:buSzPct val="80000"/>
              <a:buChar char=""/>
              <a:defRPr sz="3600">
                <a:solidFill>
                  <a:srgbClr val="404040"/>
                </a:solidFill>
                <a:latin typeface="Trebuchet MS"/>
                <a:ea typeface="Trebuchet MS"/>
                <a:cs typeface="Trebuchet MS"/>
                <a:sym typeface="Trebuchet MS"/>
              </a:defRPr>
            </a:lvl1pPr>
            <a:lvl2pPr marL="1100137" indent="-642937" defTabSz="914400">
              <a:spcBef>
                <a:spcPts val="2000"/>
              </a:spcBef>
              <a:buClr>
                <a:srgbClr val="5FCBEF"/>
              </a:buClr>
              <a:buSzPct val="80000"/>
              <a:buChar char=""/>
              <a:defRPr sz="3600">
                <a:solidFill>
                  <a:srgbClr val="404040"/>
                </a:solidFill>
                <a:latin typeface="Trebuchet MS"/>
                <a:ea typeface="Trebuchet MS"/>
                <a:cs typeface="Trebuchet MS"/>
                <a:sym typeface="Trebuchet MS"/>
              </a:defRPr>
            </a:lvl2pPr>
            <a:lvl3pPr marL="1502228" indent="-587828" defTabSz="914400">
              <a:spcBef>
                <a:spcPts val="2000"/>
              </a:spcBef>
              <a:buClr>
                <a:srgbClr val="5FCBEF"/>
              </a:buClr>
              <a:buSzPct val="80000"/>
              <a:buChar char=""/>
              <a:defRPr sz="3600">
                <a:solidFill>
                  <a:srgbClr val="404040"/>
                </a:solidFill>
                <a:latin typeface="Trebuchet MS"/>
                <a:ea typeface="Trebuchet MS"/>
                <a:cs typeface="Trebuchet MS"/>
                <a:sym typeface="Trebuchet MS"/>
              </a:defRPr>
            </a:lvl3pPr>
            <a:lvl4pPr marL="2057400" indent="-685800" defTabSz="914400">
              <a:spcBef>
                <a:spcPts val="2000"/>
              </a:spcBef>
              <a:buClr>
                <a:srgbClr val="5FCBEF"/>
              </a:buClr>
              <a:buSzPct val="80000"/>
              <a:buChar char=""/>
              <a:defRPr sz="3600">
                <a:solidFill>
                  <a:srgbClr val="404040"/>
                </a:solidFill>
                <a:latin typeface="Trebuchet MS"/>
                <a:ea typeface="Trebuchet MS"/>
                <a:cs typeface="Trebuchet MS"/>
                <a:sym typeface="Trebuchet MS"/>
              </a:defRPr>
            </a:lvl4pPr>
            <a:lvl5pPr marL="2514600" indent="-685800" defTabSz="914400">
              <a:spcBef>
                <a:spcPts val="2000"/>
              </a:spcBef>
              <a:buClr>
                <a:srgbClr val="5FCBEF"/>
              </a:buClr>
              <a:buSzPct val="80000"/>
              <a:buChar char=""/>
              <a:defRPr sz="3600">
                <a:solidFill>
                  <a:srgbClr val="404040"/>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171" name="Slide Number"/>
          <p:cNvSpPr txBox="1"/>
          <p:nvPr>
            <p:ph type="sldNum" sz="quarter" idx="2"/>
          </p:nvPr>
        </p:nvSpPr>
        <p:spPr>
          <a:xfrm>
            <a:off x="18112662" y="12223058"/>
            <a:ext cx="435343" cy="449581"/>
          </a:xfrm>
          <a:prstGeom prst="rect">
            <a:avLst/>
          </a:prstGeom>
        </p:spPr>
        <p:txBody>
          <a:bodyPr lIns="91439" tIns="91439" rIns="91439" bIns="91439" anchor="ctr"/>
          <a:lstStyle>
            <a:lvl1pPr algn="r" defTabSz="914400">
              <a:defRPr sz="1800">
                <a:solidFill>
                  <a:srgbClr val="5FCBEF"/>
                </a:solidFill>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FFFFFF"/>
        </a:solidFill>
      </p:bgPr>
    </p:bg>
    <p:spTree>
      <p:nvGrpSpPr>
        <p:cNvPr id="1" name=""/>
        <p:cNvGrpSpPr/>
        <p:nvPr/>
      </p:nvGrpSpPr>
      <p:grpSpPr>
        <a:xfrm>
          <a:off x="0" y="0"/>
          <a:ext cx="0" cy="0"/>
          <a:chOff x="0" y="0"/>
          <a:chExt cx="0" cy="0"/>
        </a:xfrm>
      </p:grpSpPr>
      <p:grpSp>
        <p:nvGrpSpPr>
          <p:cNvPr id="188" name="Group 15"/>
          <p:cNvGrpSpPr/>
          <p:nvPr/>
        </p:nvGrpSpPr>
        <p:grpSpPr>
          <a:xfrm>
            <a:off x="-1" y="-16934"/>
            <a:ext cx="24384001" cy="13732935"/>
            <a:chOff x="0" y="0"/>
            <a:chExt cx="24384000" cy="13732934"/>
          </a:xfrm>
        </p:grpSpPr>
        <p:sp>
          <p:nvSpPr>
            <p:cNvPr id="178" name="Freeform 14"/>
            <p:cNvSpPr/>
            <p:nvPr/>
          </p:nvSpPr>
          <p:spPr>
            <a:xfrm>
              <a:off x="-1" y="1210"/>
              <a:ext cx="1727201" cy="11396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2"/>
                  </a:moveTo>
                  <a:lnTo>
                    <a:pt x="21600" y="0"/>
                  </a:lnTo>
                  <a:lnTo>
                    <a:pt x="21600" y="64"/>
                  </a:lnTo>
                  <a:lnTo>
                    <a:pt x="0" y="21600"/>
                  </a:lnTo>
                  <a:lnTo>
                    <a:pt x="0" y="32"/>
                  </a:lnTo>
                  <a:close/>
                </a:path>
              </a:pathLst>
            </a:custGeom>
            <a:solidFill>
              <a:srgbClr val="5FCBEF">
                <a:alpha val="70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79" name="Straight Connector 18"/>
            <p:cNvSpPr/>
            <p:nvPr/>
          </p:nvSpPr>
          <p:spPr>
            <a:xfrm>
              <a:off x="18742024" y="16933"/>
              <a:ext cx="2438401" cy="13716002"/>
            </a:xfrm>
            <a:prstGeom prst="line">
              <a:avLst/>
            </a:prstGeom>
            <a:noFill/>
            <a:ln w="12700" cap="rnd">
              <a:solidFill>
                <a:srgbClr val="5FCBEF">
                  <a:alpha val="70000"/>
                </a:srgbClr>
              </a:solidFill>
              <a:prstDash val="solid"/>
              <a:round/>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80" name="Straight Connector 19"/>
            <p:cNvSpPr/>
            <p:nvPr/>
          </p:nvSpPr>
          <p:spPr>
            <a:xfrm flipH="1">
              <a:off x="14850533" y="7379760"/>
              <a:ext cx="9527117" cy="6353174"/>
            </a:xfrm>
            <a:prstGeom prst="line">
              <a:avLst/>
            </a:prstGeom>
            <a:noFill/>
            <a:ln w="12700" cap="rnd">
              <a:solidFill>
                <a:srgbClr val="5FCBEF">
                  <a:alpha val="70000"/>
                </a:srgbClr>
              </a:solidFill>
              <a:prstDash val="solid"/>
              <a:round/>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81" name="Rectangle 23"/>
            <p:cNvSpPr/>
            <p:nvPr/>
          </p:nvSpPr>
          <p:spPr>
            <a:xfrm>
              <a:off x="18362952" y="0"/>
              <a:ext cx="6014698" cy="137329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rgbClr val="5FCBEF">
                <a:alpha val="36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82" name="Rectangle 25"/>
            <p:cNvSpPr/>
            <p:nvPr/>
          </p:nvSpPr>
          <p:spPr>
            <a:xfrm>
              <a:off x="19206883" y="0"/>
              <a:ext cx="5177117" cy="137329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rgbClr val="5FCBEF">
                <a:alpha val="20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83" name="Isosceles Triangle 22"/>
            <p:cNvSpPr/>
            <p:nvPr/>
          </p:nvSpPr>
          <p:spPr>
            <a:xfrm>
              <a:off x="17864666" y="6112933"/>
              <a:ext cx="6519334" cy="762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17B0E4">
                <a:alpha val="66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84" name="Rectangle 27"/>
            <p:cNvSpPr/>
            <p:nvPr/>
          </p:nvSpPr>
          <p:spPr>
            <a:xfrm>
              <a:off x="18669000" y="0"/>
              <a:ext cx="5708652" cy="137329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17B0E4">
                <a:alpha val="50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85" name="Rectangle 28"/>
            <p:cNvSpPr/>
            <p:nvPr/>
          </p:nvSpPr>
          <p:spPr>
            <a:xfrm>
              <a:off x="21797460" y="0"/>
              <a:ext cx="2580189" cy="13732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2E83C3">
                <a:alpha val="70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86" name="Rectangle 29"/>
            <p:cNvSpPr/>
            <p:nvPr/>
          </p:nvSpPr>
          <p:spPr>
            <a:xfrm>
              <a:off x="21877997" y="0"/>
              <a:ext cx="2499651" cy="13732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rgbClr val="236292">
                <a:alpha val="80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87" name="Isosceles Triangle 26"/>
            <p:cNvSpPr/>
            <p:nvPr/>
          </p:nvSpPr>
          <p:spPr>
            <a:xfrm>
              <a:off x="20743332" y="7196667"/>
              <a:ext cx="3634319" cy="65362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17B0E4">
                <a:alpha val="66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grpSp>
      <p:sp>
        <p:nvSpPr>
          <p:cNvPr id="189" name="Title Text"/>
          <p:cNvSpPr txBox="1"/>
          <p:nvPr>
            <p:ph type="title"/>
          </p:nvPr>
        </p:nvSpPr>
        <p:spPr>
          <a:xfrm>
            <a:off x="3014134" y="4809068"/>
            <a:ext cx="15533873" cy="3292605"/>
          </a:xfrm>
          <a:prstGeom prst="rect">
            <a:avLst/>
          </a:prstGeom>
        </p:spPr>
        <p:txBody>
          <a:bodyPr lIns="91439" tIns="91439" rIns="91439" bIns="91439"/>
          <a:lstStyle>
            <a:lvl1pPr algn="r" defTabSz="914400">
              <a:lnSpc>
                <a:spcPct val="100000"/>
              </a:lnSpc>
              <a:defRPr spc="0" sz="10800">
                <a:solidFill>
                  <a:srgbClr val="5FCBEF"/>
                </a:solidFill>
                <a:latin typeface="Trebuchet MS"/>
                <a:ea typeface="Trebuchet MS"/>
                <a:cs typeface="Trebuchet MS"/>
                <a:sym typeface="Trebuchet MS"/>
              </a:defRPr>
            </a:lvl1pPr>
          </a:lstStyle>
          <a:p>
            <a:pPr/>
            <a:r>
              <a:t>Title Text</a:t>
            </a:r>
          </a:p>
        </p:txBody>
      </p:sp>
      <p:sp>
        <p:nvSpPr>
          <p:cNvPr id="190" name="Body Level One…"/>
          <p:cNvSpPr txBox="1"/>
          <p:nvPr>
            <p:ph type="body" sz="quarter" idx="1"/>
          </p:nvPr>
        </p:nvSpPr>
        <p:spPr>
          <a:xfrm>
            <a:off x="3014134" y="8101665"/>
            <a:ext cx="15533873" cy="2193800"/>
          </a:xfrm>
          <a:prstGeom prst="rect">
            <a:avLst/>
          </a:prstGeom>
        </p:spPr>
        <p:txBody>
          <a:bodyPr lIns="91439" tIns="91439" rIns="91439" bIns="91439"/>
          <a:lstStyle>
            <a:lvl1pPr marL="0" indent="0" algn="r" defTabSz="914400">
              <a:spcBef>
                <a:spcPts val="2000"/>
              </a:spcBef>
              <a:buClrTx/>
              <a:buSzTx/>
              <a:buNone/>
              <a:defRPr sz="3600">
                <a:solidFill>
                  <a:srgbClr val="808080"/>
                </a:solidFill>
                <a:latin typeface="Trebuchet MS"/>
                <a:ea typeface="Trebuchet MS"/>
                <a:cs typeface="Trebuchet MS"/>
                <a:sym typeface="Trebuchet MS"/>
              </a:defRPr>
            </a:lvl1pPr>
            <a:lvl2pPr marL="0" indent="457200" algn="r" defTabSz="914400">
              <a:spcBef>
                <a:spcPts val="2000"/>
              </a:spcBef>
              <a:buClrTx/>
              <a:buSzTx/>
              <a:buNone/>
              <a:defRPr sz="3600">
                <a:solidFill>
                  <a:srgbClr val="808080"/>
                </a:solidFill>
                <a:latin typeface="Trebuchet MS"/>
                <a:ea typeface="Trebuchet MS"/>
                <a:cs typeface="Trebuchet MS"/>
                <a:sym typeface="Trebuchet MS"/>
              </a:defRPr>
            </a:lvl2pPr>
            <a:lvl3pPr marL="0" indent="914400" algn="r" defTabSz="914400">
              <a:spcBef>
                <a:spcPts val="2000"/>
              </a:spcBef>
              <a:buClrTx/>
              <a:buSzTx/>
              <a:buNone/>
              <a:defRPr sz="3600">
                <a:solidFill>
                  <a:srgbClr val="808080"/>
                </a:solidFill>
                <a:latin typeface="Trebuchet MS"/>
                <a:ea typeface="Trebuchet MS"/>
                <a:cs typeface="Trebuchet MS"/>
                <a:sym typeface="Trebuchet MS"/>
              </a:defRPr>
            </a:lvl3pPr>
            <a:lvl4pPr marL="0" indent="1371600" algn="r" defTabSz="914400">
              <a:spcBef>
                <a:spcPts val="2000"/>
              </a:spcBef>
              <a:buClrTx/>
              <a:buSzTx/>
              <a:buNone/>
              <a:defRPr sz="3600">
                <a:solidFill>
                  <a:srgbClr val="808080"/>
                </a:solidFill>
                <a:latin typeface="Trebuchet MS"/>
                <a:ea typeface="Trebuchet MS"/>
                <a:cs typeface="Trebuchet MS"/>
                <a:sym typeface="Trebuchet MS"/>
              </a:defRPr>
            </a:lvl4pPr>
            <a:lvl5pPr marL="0" indent="1828800" algn="r" defTabSz="914400">
              <a:spcBef>
                <a:spcPts val="2000"/>
              </a:spcBef>
              <a:buClrTx/>
              <a:buSzTx/>
              <a:buNone/>
              <a:defRPr sz="3600">
                <a:solidFill>
                  <a:srgbClr val="808080"/>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191" name="Slide Number"/>
          <p:cNvSpPr txBox="1"/>
          <p:nvPr>
            <p:ph type="sldNum" sz="quarter" idx="2"/>
          </p:nvPr>
        </p:nvSpPr>
        <p:spPr>
          <a:xfrm>
            <a:off x="18112662" y="12223058"/>
            <a:ext cx="435343" cy="449581"/>
          </a:xfrm>
          <a:prstGeom prst="rect">
            <a:avLst/>
          </a:prstGeom>
        </p:spPr>
        <p:txBody>
          <a:bodyPr lIns="91439" tIns="91439" rIns="91439" bIns="91439" anchor="ctr"/>
          <a:lstStyle>
            <a:lvl1pPr algn="r" defTabSz="914400">
              <a:defRPr sz="1800">
                <a:solidFill>
                  <a:srgbClr val="5FCBEF"/>
                </a:solidFill>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pic>
        <p:nvPicPr>
          <p:cNvPr id="198" name="Picture 7" descr="Picture 7"/>
          <p:cNvPicPr>
            <a:picLocks noChangeAspect="1"/>
          </p:cNvPicPr>
          <p:nvPr/>
        </p:nvPicPr>
        <p:blipFill>
          <a:blip r:embed="rId2">
            <a:extLst/>
          </a:blip>
          <a:stretch>
            <a:fillRect/>
          </a:stretch>
        </p:blipFill>
        <p:spPr>
          <a:xfrm>
            <a:off x="3048000" y="0"/>
            <a:ext cx="18288000" cy="13716000"/>
          </a:xfrm>
          <a:prstGeom prst="rect">
            <a:avLst/>
          </a:prstGeom>
          <a:ln w="12700">
            <a:miter lim="400000"/>
          </a:ln>
        </p:spPr>
      </p:pic>
      <p:sp>
        <p:nvSpPr>
          <p:cNvPr id="199" name="Slide Number"/>
          <p:cNvSpPr txBox="1"/>
          <p:nvPr>
            <p:ph type="sldNum" sz="quarter" idx="2"/>
          </p:nvPr>
        </p:nvSpPr>
        <p:spPr>
          <a:xfrm>
            <a:off x="20165059" y="12817982"/>
            <a:ext cx="500381" cy="551181"/>
          </a:xfrm>
          <a:prstGeom prst="rect">
            <a:avLst/>
          </a:prstGeom>
        </p:spPr>
        <p:txBody>
          <a:bodyPr lIns="91439" tIns="91439" rIns="91439" bIns="91439" anchor="ctr"/>
          <a:lstStyle>
            <a:lvl1pPr algn="r" defTabSz="1828800">
              <a:defRPr b="1" sz="2400">
                <a:solidFill>
                  <a:srgbClr val="C6BC9C"/>
                </a:solidFill>
                <a:latin typeface="Book Antiqua"/>
                <a:ea typeface="Book Antiqua"/>
                <a:cs typeface="Book Antiqua"/>
                <a:sym typeface="Book Antiqu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Image"/>
          <p:cNvSpPr/>
          <p:nvPr>
            <p:ph type="pic" idx="21"/>
          </p:nvPr>
        </p:nvSpPr>
        <p:spPr>
          <a:xfrm>
            <a:off x="0" y="-762000"/>
            <a:ext cx="24384000" cy="15240000"/>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23" name="Presentation Title"/>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lvl1pPr>
          </a:lstStyle>
          <a:p>
            <a:pPr/>
            <a:r>
              <a:t>Presentation Title</a:t>
            </a:r>
          </a:p>
        </p:txBody>
      </p:sp>
      <p:sp>
        <p:nvSpPr>
          <p:cNvPr id="24" name="Body Level One…"/>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Image"/>
          <p:cNvSpPr/>
          <p:nvPr>
            <p:ph type="pic" idx="21"/>
          </p:nvPr>
        </p:nvSpPr>
        <p:spPr>
          <a:xfrm>
            <a:off x="7962900" y="-25400"/>
            <a:ext cx="20650200" cy="137668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70000" y="3886200"/>
            <a:ext cx="9652000" cy="3200202"/>
          </a:xfrm>
          <a:prstGeom prst="rect">
            <a:avLst/>
          </a:prstGeom>
        </p:spPr>
        <p:txBody>
          <a:bodyPr/>
          <a:lstStyle/>
          <a:p>
            <a:pPr/>
            <a:r>
              <a:t>Slide Title</a:t>
            </a:r>
          </a:p>
        </p:txBody>
      </p:sp>
      <p:sp>
        <p:nvSpPr>
          <p:cNvPr id="34" name="Body Level One…"/>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0" indent="457200" algn="ctr" defTabSz="825500">
              <a:spcBef>
                <a:spcPts val="0"/>
              </a:spcBef>
              <a:buClrTx/>
              <a:buSzTx/>
              <a:buNone/>
              <a:defRPr sz="5400">
                <a:solidFill>
                  <a:srgbClr val="D5D5D5"/>
                </a:solidFill>
                <a:latin typeface="Graphik Medium"/>
                <a:ea typeface="Graphik Medium"/>
                <a:cs typeface="Graphik Medium"/>
                <a:sym typeface="Graphik Medium"/>
              </a:defRPr>
            </a:lvl2pPr>
            <a:lvl3pPr marL="0" indent="914400" algn="ctr" defTabSz="825500">
              <a:spcBef>
                <a:spcPts val="0"/>
              </a:spcBef>
              <a:buClrTx/>
              <a:buSzTx/>
              <a:buNone/>
              <a:defRPr sz="5400">
                <a:solidFill>
                  <a:srgbClr val="D5D5D5"/>
                </a:solidFill>
                <a:latin typeface="Graphik Medium"/>
                <a:ea typeface="Graphik Medium"/>
                <a:cs typeface="Graphik Medium"/>
                <a:sym typeface="Graphik Medium"/>
              </a:defRPr>
            </a:lvl3pPr>
            <a:lvl4pPr marL="0" indent="1371600" algn="ctr" defTabSz="825500">
              <a:spcBef>
                <a:spcPts val="0"/>
              </a:spcBef>
              <a:buClrTx/>
              <a:buSzTx/>
              <a:buNone/>
              <a:defRPr sz="5400">
                <a:solidFill>
                  <a:srgbClr val="D5D5D5"/>
                </a:solidFill>
                <a:latin typeface="Graphik Medium"/>
                <a:ea typeface="Graphik Medium"/>
                <a:cs typeface="Graphik Medium"/>
                <a:sym typeface="Graphik Medium"/>
              </a:defRPr>
            </a:lvl4pPr>
            <a:lvl5pPr marL="0" indent="1828800" algn="ctr" defTabSz="825500">
              <a:spcBef>
                <a:spcPts val="0"/>
              </a:spcBef>
              <a:buClrTx/>
              <a:buSzTx/>
              <a:buNone/>
              <a:defRPr sz="5400">
                <a:solidFill>
                  <a:srgbClr val="D5D5D5"/>
                </a:solidFill>
                <a:latin typeface="Graphik Medium"/>
                <a:ea typeface="Graphik Medium"/>
                <a:cs typeface="Graphik Medium"/>
                <a:sym typeface="Graphik Medium"/>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70000" y="4269316"/>
            <a:ext cx="21844000" cy="8432801"/>
          </a:xfrm>
          <a:prstGeom prst="rect">
            <a:avLst/>
          </a:prstGeom>
        </p:spPr>
        <p:txBody>
          <a:bodyPr numCol="2" spcCol="109220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579215462_1440x2158.jpg"/>
          <p:cNvSpPr/>
          <p:nvPr>
            <p:ph type="pic" idx="21"/>
          </p:nvPr>
        </p:nvSpPr>
        <p:spPr>
          <a:xfrm>
            <a:off x="12204700" y="-2277533"/>
            <a:ext cx="12192000" cy="18271067"/>
          </a:xfrm>
          <a:prstGeom prst="rect">
            <a:avLst/>
          </a:prstGeom>
        </p:spPr>
        <p:txBody>
          <a:bodyPr lIns="91439" tIns="45719" rIns="91439" bIns="45719">
            <a:noAutofit/>
          </a:bodyPr>
          <a:lstStyle/>
          <a:p>
            <a:pPr/>
          </a:p>
        </p:txBody>
      </p:sp>
      <p:sp>
        <p:nvSpPr>
          <p:cNvPr id="61" name="Slide Title"/>
          <p:cNvSpPr txBox="1"/>
          <p:nvPr>
            <p:ph type="title" hasCustomPrompt="1"/>
          </p:nvPr>
        </p:nvSpPr>
        <p:spPr>
          <a:xfrm>
            <a:off x="1270000" y="838200"/>
            <a:ext cx="9652000" cy="1549400"/>
          </a:xfrm>
          <a:prstGeom prst="rect">
            <a:avLst/>
          </a:prstGeom>
        </p:spPr>
        <p:txBody>
          <a:bodyPr/>
          <a:lstStyle/>
          <a:p>
            <a:pPr/>
            <a:r>
              <a:t>Slide Title</a:t>
            </a:r>
          </a:p>
        </p:txBody>
      </p:sp>
      <p:sp>
        <p:nvSpPr>
          <p:cNvPr id="62" name="Body Level One…"/>
          <p:cNvSpPr txBox="1"/>
          <p:nvPr>
            <p:ph type="body" sz="half" idx="1" hasCustomPrompt="1"/>
          </p:nvPr>
        </p:nvSpPr>
        <p:spPr>
          <a:xfrm>
            <a:off x="1270000" y="4267200"/>
            <a:ext cx="9652000" cy="8432800"/>
          </a:xfrm>
          <a:prstGeom prst="rect">
            <a:avLst/>
          </a:prstGeom>
        </p:spPr>
        <p:txBody>
          <a:bodyPr/>
          <a:lstStyle/>
          <a:p>
            <a:pPr/>
            <a:r>
              <a:t>Slide bullet text</a:t>
            </a:r>
          </a:p>
          <a:p>
            <a:pPr lvl="1"/>
            <a:r>
              <a:t/>
            </a:r>
          </a:p>
          <a:p>
            <a:pPr lvl="2"/>
            <a:r>
              <a:t/>
            </a:r>
          </a:p>
          <a:p>
            <a:pPr lvl="3"/>
            <a:r>
              <a:t/>
            </a:r>
          </a:p>
          <a:p>
            <a:pPr lvl="4"/>
            <a:r>
              <a:t/>
            </a:r>
          </a:p>
        </p:txBody>
      </p:sp>
      <p:sp>
        <p:nvSpPr>
          <p:cNvPr id="63" name="Slide Subtitle"/>
          <p:cNvSpPr txBox="1"/>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70000" y="3289300"/>
            <a:ext cx="21844000" cy="3873500"/>
          </a:xfrm>
          <a:prstGeom prst="rect">
            <a:avLst/>
          </a:prstGeom>
        </p:spPr>
        <p:txBody>
          <a:bodyPr/>
          <a:lstStyle>
            <a:lvl1pPr>
              <a:lnSpc>
                <a:spcPct val="90000"/>
              </a:lnSpc>
              <a:defRPr spc="-348" sz="11600">
                <a:gradFill flip="none" rotWithShape="1">
                  <a:gsLst>
                    <a:gs pos="0">
                      <a:srgbClr val="00FF00"/>
                    </a:gs>
                    <a:gs pos="100000">
                      <a:srgbClr val="007DFF"/>
                    </a:gs>
                  </a:gsLst>
                  <a:lin ang="3965999" scaled="0"/>
                </a:gradFill>
              </a:defRPr>
            </a:lvl1pPr>
          </a:lstStyle>
          <a:p>
            <a:pPr/>
            <a:r>
              <a:t>Section Title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prstGeom prst="rect">
            <a:avLst/>
          </a:prstGeom>
        </p:spPr>
        <p:txBody>
          <a:bodyPr/>
          <a:lstStyle/>
          <a:p>
            <a:pPr/>
            <a:r>
              <a:t>Slide Title</a:t>
            </a:r>
          </a:p>
        </p:txBody>
      </p:sp>
      <p:sp>
        <p:nvSpPr>
          <p:cNvPr id="80"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70000" y="812800"/>
            <a:ext cx="21844000" cy="1562100"/>
          </a:xfrm>
          <a:prstGeom prst="rect">
            <a:avLst/>
          </a:prstGeom>
        </p:spPr>
        <p:txBody>
          <a:bodyPr/>
          <a:lstStyle/>
          <a:p>
            <a:pPr/>
            <a:r>
              <a:t>Agenda Title</a:t>
            </a:r>
          </a:p>
        </p:txBody>
      </p:sp>
      <p:sp>
        <p:nvSpPr>
          <p:cNvPr id="89" name="Agenda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buClrTx/>
              <a:buSzTx/>
              <a:buNone/>
              <a:defRPr spc="-55" sz="5500"/>
            </a:lvl1pPr>
            <a:lvl2pPr marL="0" indent="457200" defTabSz="825500">
              <a:buClrTx/>
              <a:buSzTx/>
              <a:buNone/>
              <a:defRPr spc="-55" sz="5500"/>
            </a:lvl2pPr>
            <a:lvl3pPr marL="0" indent="914400" defTabSz="825500">
              <a:buClrTx/>
              <a:buSzTx/>
              <a:buNone/>
              <a:defRPr spc="-55" sz="5500"/>
            </a:lvl3pPr>
            <a:lvl4pPr marL="0" indent="1371600" defTabSz="825500">
              <a:buClrTx/>
              <a:buSzTx/>
              <a:buNone/>
              <a:defRPr spc="-55" sz="5500"/>
            </a:lvl4pPr>
            <a:lvl5pPr marL="0" indent="1828800" defTabSz="825500">
              <a:buClrTx/>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Slide Title</a:t>
            </a:r>
          </a:p>
        </p:txBody>
      </p:sp>
      <p:sp>
        <p:nvSpPr>
          <p:cNvPr id="3" name="Body Level One…"/>
          <p:cNvSpPr txBox="1"/>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solidFill>
                  <a:srgbClr val="FFFFFF"/>
                </a:solidFill>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g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g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3.g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TextBox 6"/>
          <p:cNvSpPr txBox="1"/>
          <p:nvPr/>
        </p:nvSpPr>
        <p:spPr>
          <a:xfrm>
            <a:off x="5082640" y="2105472"/>
            <a:ext cx="13727431" cy="37134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l" defTabSz="1828800">
              <a:defRPr sz="6400">
                <a:solidFill>
                  <a:srgbClr val="0070C0"/>
                </a:solidFill>
                <a:latin typeface="Book Antiqua"/>
                <a:ea typeface="Book Antiqua"/>
                <a:cs typeface="Book Antiqua"/>
                <a:sym typeface="Book Antiqua"/>
              </a:defRPr>
            </a:pPr>
            <a:r>
              <a:t>     </a:t>
            </a:r>
          </a:p>
          <a:p>
            <a:pPr algn="l" defTabSz="1828800">
              <a:defRPr sz="6400">
                <a:solidFill>
                  <a:srgbClr val="0070C0"/>
                </a:solidFill>
                <a:latin typeface="Arial Black"/>
                <a:ea typeface="Arial Black"/>
                <a:cs typeface="Arial Black"/>
                <a:sym typeface="Arial Black"/>
              </a:defRPr>
            </a:pPr>
            <a:r>
              <a:t>   </a:t>
            </a:r>
            <a:r>
              <a:rPr sz="8800" u="sng">
                <a:solidFill>
                  <a:srgbClr val="00B050"/>
                </a:solidFill>
              </a:rPr>
              <a:t>P</a:t>
            </a:r>
            <a:r>
              <a:rPr b="1" u="sng">
                <a:solidFill>
                  <a:srgbClr val="00B050"/>
                </a:solidFill>
                <a:latin typeface="Book Antiqua"/>
                <a:ea typeface="Book Antiqua"/>
                <a:cs typeface="Book Antiqua"/>
                <a:sym typeface="Book Antiqua"/>
              </a:rPr>
              <a:t>ROBABILITY </a:t>
            </a:r>
            <a:r>
              <a:rPr sz="8800" u="sng">
                <a:solidFill>
                  <a:srgbClr val="00B050"/>
                </a:solidFill>
              </a:rPr>
              <a:t>D</a:t>
            </a:r>
            <a:r>
              <a:rPr b="1" u="sng">
                <a:solidFill>
                  <a:srgbClr val="00B050"/>
                </a:solidFill>
                <a:latin typeface="Book Antiqua"/>
                <a:ea typeface="Book Antiqua"/>
                <a:cs typeface="Book Antiqua"/>
                <a:sym typeface="Book Antiqua"/>
              </a:rPr>
              <a:t>ISTRIBUTION</a:t>
            </a:r>
            <a:endParaRPr u="sng">
              <a:solidFill>
                <a:srgbClr val="00B050"/>
              </a:solidFill>
            </a:endParaRPr>
          </a:p>
          <a:p>
            <a:pPr algn="l" defTabSz="1828800">
              <a:defRPr sz="6400">
                <a:solidFill>
                  <a:srgbClr val="0070C0"/>
                </a:solidFill>
                <a:latin typeface="Book Antiqua"/>
                <a:ea typeface="Book Antiqua"/>
                <a:cs typeface="Book Antiqua"/>
                <a:sym typeface="Book Antiqua"/>
              </a:defRPr>
            </a:pPr>
            <a:r>
              <a:t>          </a:t>
            </a:r>
          </a:p>
        </p:txBody>
      </p:sp>
      <p:sp>
        <p:nvSpPr>
          <p:cNvPr id="209" name="TextBox 8"/>
          <p:cNvSpPr txBox="1"/>
          <p:nvPr/>
        </p:nvSpPr>
        <p:spPr>
          <a:xfrm>
            <a:off x="5658701" y="6569967"/>
            <a:ext cx="8918754" cy="2803137"/>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l" defTabSz="1828800">
              <a:defRPr sz="6400">
                <a:solidFill>
                  <a:srgbClr val="000000"/>
                </a:solidFill>
                <a:latin typeface="Book Antiqua"/>
                <a:ea typeface="Book Antiqua"/>
                <a:cs typeface="Book Antiqua"/>
                <a:sym typeface="Book Antiqua"/>
              </a:defRPr>
            </a:pPr>
            <a:r>
              <a:t>♦ </a:t>
            </a:r>
            <a:r>
              <a:rPr b="1">
                <a:solidFill>
                  <a:srgbClr val="CC0099"/>
                </a:solidFill>
                <a:latin typeface="Script MT Bold"/>
                <a:ea typeface="Script MT Bold"/>
                <a:cs typeface="Script MT Bold"/>
                <a:sym typeface="Script MT Bold"/>
              </a:rPr>
              <a:t>Discrete Distribution</a:t>
            </a:r>
            <a:endParaRPr b="1">
              <a:solidFill>
                <a:srgbClr val="CC0099"/>
              </a:solidFill>
              <a:latin typeface="Script MT Bold"/>
              <a:ea typeface="Script MT Bold"/>
              <a:cs typeface="Script MT Bold"/>
              <a:sym typeface="Script MT Bold"/>
            </a:endParaRPr>
          </a:p>
          <a:p>
            <a:pPr algn="l" defTabSz="1828800">
              <a:defRPr b="1" sz="6400">
                <a:solidFill>
                  <a:srgbClr val="000000"/>
                </a:solidFill>
                <a:latin typeface="Script MT Bold"/>
                <a:ea typeface="Script MT Bold"/>
                <a:cs typeface="Script MT Bold"/>
                <a:sym typeface="Script MT Bold"/>
              </a:defRPr>
            </a:pPr>
            <a:r>
              <a:t>♦ </a:t>
            </a:r>
            <a:r>
              <a:rPr>
                <a:solidFill>
                  <a:srgbClr val="CC0099"/>
                </a:solidFill>
              </a:rPr>
              <a:t>Continuous Distribution</a:t>
            </a:r>
          </a:p>
        </p:txBody>
      </p:sp>
      <p:sp>
        <p:nvSpPr>
          <p:cNvPr id="210" name="TextBox 18"/>
          <p:cNvSpPr txBox="1"/>
          <p:nvPr/>
        </p:nvSpPr>
        <p:spPr>
          <a:xfrm>
            <a:off x="14609849" y="7528377"/>
            <a:ext cx="4777782" cy="36753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l" defTabSz="1828800">
              <a:defRPr sz="6400">
                <a:solidFill>
                  <a:srgbClr val="0000FF"/>
                </a:solidFill>
                <a:latin typeface="Algerian"/>
                <a:ea typeface="Algerian"/>
                <a:cs typeface="Algerian"/>
                <a:sym typeface="Algerian"/>
              </a:defRPr>
            </a:pPr>
            <a:br/>
            <a:r>
              <a:rPr sz="5500"/>
              <a:t>Apoorva m</a:t>
            </a:r>
            <a:endParaRPr sz="5500"/>
          </a:p>
          <a:p>
            <a:pPr algn="l" defTabSz="1828800">
              <a:defRPr sz="5500">
                <a:solidFill>
                  <a:srgbClr val="0000FF"/>
                </a:solidFill>
                <a:latin typeface="Algerian"/>
                <a:ea typeface="Algerian"/>
                <a:cs typeface="Algerian"/>
                <a:sym typeface="Algerian"/>
              </a:defRPr>
            </a:pPr>
            <a:r>
              <a:t>     1dt19cs022</a:t>
            </a:r>
          </a:p>
          <a:p>
            <a:pPr algn="l" defTabSz="1828800">
              <a:defRPr sz="5500">
                <a:solidFill>
                  <a:srgbClr val="0000FF"/>
                </a:solidFill>
                <a:latin typeface="Algerian"/>
                <a:ea typeface="Algerian"/>
                <a:cs typeface="Algerian"/>
                <a:sym typeface="Algerian"/>
              </a:defRPr>
            </a:pPr>
            <a:r>
              <a:t>        team 5</a:t>
            </a:r>
          </a:p>
        </p:txBody>
      </p:sp>
      <p:sp>
        <p:nvSpPr>
          <p:cNvPr id="211" name="TextBox 2"/>
          <p:cNvSpPr txBox="1"/>
          <p:nvPr/>
        </p:nvSpPr>
        <p:spPr>
          <a:xfrm>
            <a:off x="5370671" y="4841776"/>
            <a:ext cx="13238283" cy="12750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l" defTabSz="1828800">
              <a:defRPr sz="3600">
                <a:solidFill>
                  <a:srgbClr val="FF6600"/>
                </a:solidFill>
                <a:latin typeface="Book Antiqua"/>
                <a:ea typeface="Book Antiqua"/>
                <a:cs typeface="Book Antiqua"/>
                <a:sym typeface="Book Antiqua"/>
              </a:defRPr>
            </a:pPr>
            <a:r>
              <a:t>CO3: Apply discrete and continuous probability distributions in </a:t>
            </a:r>
          </a:p>
          <a:p>
            <a:pPr algn="l" defTabSz="1828800">
              <a:defRPr sz="3600">
                <a:solidFill>
                  <a:srgbClr val="FF6600"/>
                </a:solidFill>
                <a:latin typeface="Book Antiqua"/>
                <a:ea typeface="Book Antiqua"/>
                <a:cs typeface="Book Antiqua"/>
                <a:sym typeface="Book Antiqua"/>
              </a:defRPr>
            </a:pPr>
            <a:r>
              <a:t>analyzing  the probability models arising in engineering field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TextBox 1"/>
          <p:cNvSpPr txBox="1"/>
          <p:nvPr/>
        </p:nvSpPr>
        <p:spPr>
          <a:xfrm>
            <a:off x="5226655" y="2741582"/>
            <a:ext cx="13498641" cy="70281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sz="6400" u="sng">
                <a:solidFill>
                  <a:srgbClr val="C00000"/>
                </a:solidFill>
                <a:latin typeface="Book Antiqua"/>
                <a:ea typeface="Book Antiqua"/>
                <a:cs typeface="Book Antiqua"/>
                <a:sym typeface="Book Antiqua"/>
              </a:defRPr>
            </a:pPr>
            <a:r>
              <a:t>Normal Distribution </a:t>
            </a:r>
            <a:r>
              <a:rPr u="none"/>
              <a:t>:    </a:t>
            </a:r>
            <a:endParaRPr u="none"/>
          </a:p>
          <a:p>
            <a:pPr algn="l" defTabSz="1828800">
              <a:defRPr sz="6400">
                <a:solidFill>
                  <a:srgbClr val="C00000"/>
                </a:solidFill>
                <a:latin typeface="Book Antiqua"/>
                <a:ea typeface="Book Antiqua"/>
                <a:cs typeface="Book Antiqua"/>
                <a:sym typeface="Book Antiqua"/>
              </a:defRPr>
            </a:pPr>
            <a:r>
              <a:t>          </a:t>
            </a:r>
            <a:r>
              <a:rPr>
                <a:solidFill>
                  <a:srgbClr val="002060"/>
                </a:solidFill>
              </a:rPr>
              <a:t>The contionuous probability distribution having the probability density function f(x) given by,</a:t>
            </a:r>
            <a:endParaRPr>
              <a:solidFill>
                <a:srgbClr val="002060"/>
              </a:solidFill>
            </a:endParaRPr>
          </a:p>
          <a:p>
            <a:pPr algn="l" defTabSz="1828800">
              <a:defRPr sz="6400">
                <a:solidFill>
                  <a:srgbClr val="002060"/>
                </a:solidFill>
                <a:latin typeface="Book Antiqua"/>
                <a:ea typeface="Book Antiqua"/>
                <a:cs typeface="Book Antiqua"/>
                <a:sym typeface="Book Antiqua"/>
              </a:defRPr>
            </a:pPr>
            <a:r>
              <a:t>               f(x)=(1/ </a:t>
            </a:r>
            <a:r>
              <a:t>σ√</a:t>
            </a:r>
            <a:r>
              <a:t>2</a:t>
            </a:r>
            <a:r>
              <a:t>π</a:t>
            </a:r>
            <a:r>
              <a:t>)  (           )</a:t>
            </a:r>
          </a:p>
          <a:p>
            <a:pPr algn="l" defTabSz="1828800">
              <a:defRPr sz="6400">
                <a:solidFill>
                  <a:srgbClr val="002060"/>
                </a:solidFill>
                <a:latin typeface="Book Antiqua"/>
                <a:ea typeface="Book Antiqua"/>
                <a:cs typeface="Book Antiqua"/>
                <a:sym typeface="Book Antiqua"/>
              </a:defRPr>
            </a:pPr>
            <a:r>
              <a:t>where -∞&lt;x&lt;∞ and </a:t>
            </a:r>
            <a:r>
              <a:t>σ</a:t>
            </a:r>
            <a:r>
              <a:t>&gt;0 is known as normal distribution .</a:t>
            </a:r>
          </a:p>
        </p:txBody>
      </p:sp>
      <p:sp>
        <p:nvSpPr>
          <p:cNvPr id="247" name="TextBox 3"/>
          <p:cNvSpPr txBox="1"/>
          <p:nvPr/>
        </p:nvSpPr>
        <p:spPr>
          <a:xfrm>
            <a:off x="14155648" y="7002016"/>
            <a:ext cx="584915" cy="11607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6400">
                <a:solidFill>
                  <a:srgbClr val="000000"/>
                </a:solidFill>
                <a:latin typeface="Book Antiqua"/>
                <a:ea typeface="Book Antiqua"/>
                <a:cs typeface="Book Antiqua"/>
                <a:sym typeface="Book Antiqua"/>
              </a:defRPr>
            </a:lvl1pPr>
          </a:lstStyle>
          <a:p>
            <a:pPr/>
            <a:r>
              <a:t>e</a:t>
            </a:r>
          </a:p>
        </p:txBody>
      </p:sp>
      <p:sp>
        <p:nvSpPr>
          <p:cNvPr id="248" name="TextBox 4"/>
          <p:cNvSpPr txBox="1"/>
          <p:nvPr/>
        </p:nvSpPr>
        <p:spPr>
          <a:xfrm>
            <a:off x="14794734" y="6641979"/>
            <a:ext cx="1314917" cy="12750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l" defTabSz="1828800">
              <a:defRPr sz="3600" u="sng">
                <a:solidFill>
                  <a:srgbClr val="000000"/>
                </a:solidFill>
                <a:latin typeface="Book Antiqua"/>
                <a:ea typeface="Book Antiqua"/>
                <a:cs typeface="Book Antiqua"/>
                <a:sym typeface="Book Antiqua"/>
              </a:defRPr>
            </a:pPr>
            <a:r>
              <a:t>-(x-</a:t>
            </a:r>
            <a:r>
              <a:t>μ</a:t>
            </a:r>
            <a:r>
              <a:t>)</a:t>
            </a:r>
          </a:p>
          <a:p>
            <a:pPr algn="l" defTabSz="1828800">
              <a:defRPr sz="3600">
                <a:solidFill>
                  <a:srgbClr val="000000"/>
                </a:solidFill>
                <a:latin typeface="Book Antiqua"/>
                <a:ea typeface="Book Antiqua"/>
                <a:cs typeface="Book Antiqua"/>
                <a:sym typeface="Book Antiqua"/>
              </a:defRPr>
            </a:pPr>
            <a:r>
              <a:t> 2</a:t>
            </a:r>
            <a:r>
              <a:t>σ</a:t>
            </a:r>
          </a:p>
        </p:txBody>
      </p:sp>
      <p:sp>
        <p:nvSpPr>
          <p:cNvPr id="249" name="TextBox 6"/>
          <p:cNvSpPr txBox="1"/>
          <p:nvPr/>
        </p:nvSpPr>
        <p:spPr>
          <a:xfrm>
            <a:off x="15543655" y="7296673"/>
            <a:ext cx="347981" cy="5511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a:solidFill>
                  <a:srgbClr val="000000"/>
                </a:solidFill>
                <a:latin typeface="Book Antiqua"/>
                <a:ea typeface="Book Antiqua"/>
                <a:cs typeface="Book Antiqua"/>
                <a:sym typeface="Book Antiqua"/>
              </a:defRPr>
            </a:lvl1pPr>
          </a:lstStyle>
          <a:p>
            <a:pPr/>
            <a:r>
              <a:t>2</a:t>
            </a:r>
          </a:p>
        </p:txBody>
      </p:sp>
      <p:sp>
        <p:nvSpPr>
          <p:cNvPr id="250" name="TextBox 7"/>
          <p:cNvSpPr txBox="1"/>
          <p:nvPr/>
        </p:nvSpPr>
        <p:spPr>
          <a:xfrm>
            <a:off x="16030970" y="6641979"/>
            <a:ext cx="347981" cy="5511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a:solidFill>
                  <a:srgbClr val="000000"/>
                </a:solidFill>
                <a:latin typeface="Book Antiqua"/>
                <a:ea typeface="Book Antiqua"/>
                <a:cs typeface="Book Antiqua"/>
                <a:sym typeface="Book Antiqua"/>
              </a:defRPr>
            </a:lvl1pPr>
          </a:lstStyle>
          <a:p>
            <a:pPr/>
            <a:r>
              <a:t>2</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TextBox 3"/>
          <p:cNvSpPr txBox="1"/>
          <p:nvPr/>
        </p:nvSpPr>
        <p:spPr>
          <a:xfrm>
            <a:off x="5082639" y="2393501"/>
            <a:ext cx="13930689" cy="19100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sz="4800" u="sng">
                <a:solidFill>
                  <a:srgbClr val="0797B9"/>
                </a:solidFill>
                <a:latin typeface="Arial Black"/>
                <a:ea typeface="Arial Black"/>
                <a:cs typeface="Arial Black"/>
                <a:sym typeface="Arial Black"/>
              </a:defRPr>
            </a:pPr>
            <a:r>
              <a:t>Applications of probability distributions in real life </a:t>
            </a:r>
            <a:r>
              <a:rPr u="none"/>
              <a:t>:</a:t>
            </a:r>
          </a:p>
        </p:txBody>
      </p:sp>
      <p:sp>
        <p:nvSpPr>
          <p:cNvPr id="253" name="TextBox 4"/>
          <p:cNvSpPr txBox="1"/>
          <p:nvPr/>
        </p:nvSpPr>
        <p:spPr>
          <a:xfrm>
            <a:off x="4786082" y="3931999"/>
            <a:ext cx="14663014" cy="67360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l" defTabSz="1828800">
              <a:defRPr sz="3600">
                <a:solidFill>
                  <a:srgbClr val="000000"/>
                </a:solidFill>
                <a:latin typeface="Book Antiqua"/>
                <a:ea typeface="Book Antiqua"/>
                <a:cs typeface="Book Antiqua"/>
                <a:sym typeface="Book Antiqua"/>
              </a:defRPr>
            </a:pPr>
          </a:p>
          <a:p>
            <a:pPr algn="l" defTabSz="1828800">
              <a:defRPr sz="3600">
                <a:solidFill>
                  <a:srgbClr val="000000"/>
                </a:solidFill>
                <a:latin typeface="Book Antiqua"/>
                <a:ea typeface="Book Antiqua"/>
                <a:cs typeface="Book Antiqua"/>
                <a:sym typeface="Book Antiqua"/>
              </a:defRPr>
            </a:pPr>
            <a:r>
              <a:t>● </a:t>
            </a:r>
            <a:r>
              <a:rPr u="sng">
                <a:solidFill>
                  <a:srgbClr val="A50021"/>
                </a:solidFill>
              </a:rPr>
              <a:t>Binomial distribution</a:t>
            </a:r>
            <a:r>
              <a:rPr>
                <a:solidFill>
                  <a:srgbClr val="A50021"/>
                </a:solidFill>
              </a:rPr>
              <a:t> : </a:t>
            </a:r>
            <a:r>
              <a:rPr>
                <a:solidFill>
                  <a:srgbClr val="742ED2"/>
                </a:solidFill>
              </a:rPr>
              <a:t>can be found in real life in case of if a new </a:t>
            </a:r>
            <a:endParaRPr>
              <a:solidFill>
                <a:srgbClr val="742ED2"/>
              </a:solidFill>
            </a:endParaRPr>
          </a:p>
          <a:p>
            <a:pPr algn="l" defTabSz="1828800">
              <a:defRPr sz="3600">
                <a:solidFill>
                  <a:srgbClr val="742ED2"/>
                </a:solidFill>
                <a:latin typeface="Book Antiqua"/>
                <a:ea typeface="Book Antiqua"/>
                <a:cs typeface="Book Antiqua"/>
                <a:sym typeface="Book Antiqua"/>
              </a:defRPr>
            </a:pPr>
            <a:r>
              <a:t>drug is introduced to cure a disease ,it either cures the disease</a:t>
            </a:r>
          </a:p>
          <a:p>
            <a:pPr algn="l" defTabSz="1828800">
              <a:defRPr sz="3600">
                <a:solidFill>
                  <a:srgbClr val="742ED2"/>
                </a:solidFill>
                <a:latin typeface="Book Antiqua"/>
                <a:ea typeface="Book Antiqua"/>
                <a:cs typeface="Book Antiqua"/>
                <a:sym typeface="Book Antiqua"/>
              </a:defRPr>
            </a:pPr>
            <a:r>
              <a:t> (successful) or it doesn’t cure the disease (failure).</a:t>
            </a:r>
          </a:p>
          <a:p>
            <a:pPr algn="l" defTabSz="1828800">
              <a:defRPr sz="3600">
                <a:solidFill>
                  <a:srgbClr val="000000"/>
                </a:solidFill>
                <a:latin typeface="Book Antiqua"/>
                <a:ea typeface="Book Antiqua"/>
                <a:cs typeface="Book Antiqua"/>
                <a:sym typeface="Book Antiqua"/>
              </a:defRPr>
            </a:pPr>
          </a:p>
          <a:p>
            <a:pPr algn="l" defTabSz="1828800">
              <a:defRPr sz="3600">
                <a:solidFill>
                  <a:srgbClr val="000000"/>
                </a:solidFill>
                <a:latin typeface="Book Antiqua"/>
                <a:ea typeface="Book Antiqua"/>
                <a:cs typeface="Book Antiqua"/>
                <a:sym typeface="Book Antiqua"/>
              </a:defRPr>
            </a:pPr>
            <a:r>
              <a:t>● </a:t>
            </a:r>
            <a:r>
              <a:rPr u="sng">
                <a:solidFill>
                  <a:srgbClr val="A50021"/>
                </a:solidFill>
              </a:rPr>
              <a:t>Poison distribution </a:t>
            </a:r>
            <a:r>
              <a:rPr>
                <a:solidFill>
                  <a:srgbClr val="A50021"/>
                </a:solidFill>
              </a:rPr>
              <a:t>:</a:t>
            </a:r>
            <a:r>
              <a:rPr>
                <a:solidFill>
                  <a:srgbClr val="742ED2"/>
                </a:solidFill>
              </a:rPr>
              <a:t> can be found in real life is can be seen in call</a:t>
            </a:r>
            <a:endParaRPr>
              <a:solidFill>
                <a:srgbClr val="742ED2"/>
              </a:solidFill>
            </a:endParaRPr>
          </a:p>
          <a:p>
            <a:pPr algn="l" defTabSz="1828800">
              <a:defRPr sz="3600">
                <a:solidFill>
                  <a:srgbClr val="742ED2"/>
                </a:solidFill>
                <a:latin typeface="Book Antiqua"/>
                <a:ea typeface="Book Antiqua"/>
                <a:cs typeface="Book Antiqua"/>
                <a:sym typeface="Book Antiqua"/>
              </a:defRPr>
            </a:pPr>
            <a:r>
              <a:t> centers to model the number of expected calls per hour that they will</a:t>
            </a:r>
          </a:p>
          <a:p>
            <a:pPr algn="l" defTabSz="1828800">
              <a:defRPr sz="3600">
                <a:solidFill>
                  <a:srgbClr val="742ED2"/>
                </a:solidFill>
                <a:latin typeface="Book Antiqua"/>
                <a:ea typeface="Book Antiqua"/>
                <a:cs typeface="Book Antiqua"/>
                <a:sym typeface="Book Antiqua"/>
              </a:defRPr>
            </a:pPr>
            <a:r>
              <a:t> receive so they know how many call center reps to keep on staff.</a:t>
            </a:r>
          </a:p>
          <a:p>
            <a:pPr algn="l" defTabSz="1828800">
              <a:defRPr sz="3600">
                <a:solidFill>
                  <a:srgbClr val="000000"/>
                </a:solidFill>
                <a:latin typeface="Book Antiqua"/>
                <a:ea typeface="Book Antiqua"/>
                <a:cs typeface="Book Antiqua"/>
                <a:sym typeface="Book Antiqua"/>
              </a:defRPr>
            </a:pPr>
          </a:p>
          <a:p>
            <a:pPr algn="l" defTabSz="1828800">
              <a:defRPr sz="3600">
                <a:solidFill>
                  <a:srgbClr val="000000"/>
                </a:solidFill>
                <a:latin typeface="Book Antiqua"/>
                <a:ea typeface="Book Antiqua"/>
                <a:cs typeface="Book Antiqua"/>
                <a:sym typeface="Book Antiqua"/>
              </a:defRPr>
            </a:pPr>
            <a:r>
              <a:t>●</a:t>
            </a:r>
            <a:r>
              <a:rPr u="sng">
                <a:solidFill>
                  <a:srgbClr val="A50021"/>
                </a:solidFill>
              </a:rPr>
              <a:t>Exponential distribution</a:t>
            </a:r>
            <a:r>
              <a:rPr>
                <a:solidFill>
                  <a:srgbClr val="A50021"/>
                </a:solidFill>
              </a:rPr>
              <a:t>: </a:t>
            </a:r>
            <a:r>
              <a:rPr>
                <a:solidFill>
                  <a:srgbClr val="742ED2"/>
                </a:solidFill>
              </a:rPr>
              <a:t>can be found in real life example is the time </a:t>
            </a:r>
            <a:endParaRPr>
              <a:solidFill>
                <a:srgbClr val="742ED2"/>
              </a:solidFill>
            </a:endParaRPr>
          </a:p>
          <a:p>
            <a:pPr algn="l" defTabSz="1828800">
              <a:defRPr sz="3600">
                <a:solidFill>
                  <a:srgbClr val="742ED2"/>
                </a:solidFill>
                <a:latin typeface="Book Antiqua"/>
                <a:ea typeface="Book Antiqua"/>
                <a:cs typeface="Book Antiqua"/>
                <a:sym typeface="Book Antiqua"/>
              </a:defRPr>
            </a:pPr>
            <a:r>
              <a:t>     until a radioactive particle decays or the time between one telephone</a:t>
            </a:r>
          </a:p>
          <a:p>
            <a:pPr algn="l" defTabSz="1828800">
              <a:defRPr sz="3600">
                <a:solidFill>
                  <a:srgbClr val="742ED2"/>
                </a:solidFill>
                <a:latin typeface="Book Antiqua"/>
                <a:ea typeface="Book Antiqua"/>
                <a:cs typeface="Book Antiqua"/>
                <a:sym typeface="Book Antiqua"/>
              </a:defRPr>
            </a:pPr>
            <a:r>
              <a:t>      call and another telephone call.</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TextBox 1"/>
          <p:cNvSpPr txBox="1"/>
          <p:nvPr/>
        </p:nvSpPr>
        <p:spPr>
          <a:xfrm>
            <a:off x="5946735" y="3113583"/>
            <a:ext cx="12226773" cy="18211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l" defTabSz="1828800">
              <a:defRPr sz="3600">
                <a:solidFill>
                  <a:srgbClr val="000000"/>
                </a:solidFill>
                <a:latin typeface="Book Antiqua"/>
                <a:ea typeface="Book Antiqua"/>
                <a:cs typeface="Book Antiqua"/>
                <a:sym typeface="Book Antiqua"/>
              </a:defRPr>
            </a:pPr>
            <a:r>
              <a:t>●</a:t>
            </a:r>
            <a:r>
              <a:rPr u="sng">
                <a:solidFill>
                  <a:srgbClr val="C00000"/>
                </a:solidFill>
              </a:rPr>
              <a:t>Normal Distribution </a:t>
            </a:r>
            <a:r>
              <a:rPr>
                <a:solidFill>
                  <a:srgbClr val="C00000"/>
                </a:solidFill>
              </a:rPr>
              <a:t>:</a:t>
            </a:r>
            <a:r>
              <a:t> </a:t>
            </a:r>
            <a:r>
              <a:rPr>
                <a:solidFill>
                  <a:srgbClr val="9933FF"/>
                </a:solidFill>
              </a:rPr>
              <a:t>it can be found in real life in case of </a:t>
            </a:r>
            <a:endParaRPr>
              <a:solidFill>
                <a:srgbClr val="9933FF"/>
              </a:solidFill>
            </a:endParaRPr>
          </a:p>
          <a:p>
            <a:pPr algn="l" defTabSz="1828800">
              <a:defRPr sz="3600">
                <a:solidFill>
                  <a:srgbClr val="9933FF"/>
                </a:solidFill>
                <a:latin typeface="Book Antiqua"/>
                <a:ea typeface="Book Antiqua"/>
                <a:cs typeface="Book Antiqua"/>
                <a:sym typeface="Book Antiqua"/>
              </a:defRPr>
            </a:pPr>
            <a:r>
              <a:t>       measurements of heights , blood pressure, IQ scores .</a:t>
            </a:r>
          </a:p>
          <a:p>
            <a:pPr algn="l" defTabSz="1828800">
              <a:defRPr sz="3600">
                <a:solidFill>
                  <a:srgbClr val="9933FF"/>
                </a:solidFill>
                <a:latin typeface="Book Antiqua"/>
                <a:ea typeface="Book Antiqua"/>
                <a:cs typeface="Book Antiqua"/>
                <a:sym typeface="Book Antiqua"/>
              </a:defRPr>
            </a:pPr>
            <a:r>
              <a:t>      It is also known as Gaussian distribution .</a:t>
            </a:r>
          </a:p>
        </p:txBody>
      </p:sp>
      <p:sp>
        <p:nvSpPr>
          <p:cNvPr id="256" name="TextBox 3"/>
          <p:cNvSpPr txBox="1"/>
          <p:nvPr/>
        </p:nvSpPr>
        <p:spPr>
          <a:xfrm>
            <a:off x="5082639" y="8730208"/>
            <a:ext cx="13786673" cy="238480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b="1" sz="10800">
                <a:solidFill>
                  <a:srgbClr val="0797B9"/>
                </a:solidFill>
                <a:latin typeface="Script MT Bold"/>
                <a:ea typeface="Script MT Bold"/>
                <a:cs typeface="Script MT Bold"/>
                <a:sym typeface="Script MT Bold"/>
              </a:defRPr>
            </a:pPr>
            <a:r>
              <a:t>        </a:t>
            </a:r>
            <a:r>
              <a:rPr u="sng"/>
              <a:t>THANK YOU</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CONFORMAL TRANSFORMATION"/>
          <p:cNvSpPr txBox="1"/>
          <p:nvPr>
            <p:ph type="ctrTitle"/>
          </p:nvPr>
        </p:nvSpPr>
        <p:spPr>
          <a:prstGeom prst="rect">
            <a:avLst/>
          </a:prstGeom>
        </p:spPr>
        <p:txBody>
          <a:bodyPr/>
          <a:lstStyle>
            <a:lvl1pPr>
              <a:defRPr b="1">
                <a:latin typeface="Hack Regular Nerd Font Complete Mono"/>
                <a:ea typeface="Hack Regular Nerd Font Complete Mono"/>
                <a:cs typeface="Hack Regular Nerd Font Complete Mono"/>
                <a:sym typeface="Hack Regular Nerd Font Complete Mono"/>
              </a:defRPr>
            </a:lvl1pPr>
          </a:lstStyle>
          <a:p>
            <a:pPr/>
            <a:r>
              <a:t>CONFORMAL TRANSFORMATION</a:t>
            </a:r>
          </a:p>
        </p:txBody>
      </p:sp>
      <p:sp>
        <p:nvSpPr>
          <p:cNvPr id="259" name="By: 1DT19CS023, Aryan"/>
          <p:cNvSpPr txBox="1"/>
          <p:nvPr>
            <p:ph type="subTitle" sz="quarter" idx="1"/>
          </p:nvPr>
        </p:nvSpPr>
        <p:spPr>
          <a:xfrm>
            <a:off x="8435044" y="12107833"/>
            <a:ext cx="21844001" cy="2512352"/>
          </a:xfrm>
          <a:prstGeom prst="rect">
            <a:avLst/>
          </a:prstGeom>
        </p:spPr>
        <p:txBody>
          <a:bodyPr/>
          <a:lstStyle/>
          <a:p>
            <a:pPr/>
            <a:r>
              <a:t>By: 1DT19CS023, Aryan</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Conformal Mapping ?"/>
          <p:cNvSpPr txBox="1"/>
          <p:nvPr>
            <p:ph type="title"/>
          </p:nvPr>
        </p:nvSpPr>
        <p:spPr>
          <a:prstGeom prst="rect">
            <a:avLst/>
          </a:prstGeom>
        </p:spPr>
        <p:txBody>
          <a:bodyPr/>
          <a:lstStyle>
            <a:lvl1pPr>
              <a:defRPr b="1">
                <a:gradFill flip="none" rotWithShape="1">
                  <a:gsLst>
                    <a:gs pos="0">
                      <a:schemeClr val="accent2">
                        <a:hueOff val="-206910"/>
                        <a:satOff val="-12829"/>
                        <a:lumOff val="16238"/>
                      </a:schemeClr>
                    </a:gs>
                    <a:gs pos="100000">
                      <a:srgbClr val="924441"/>
                    </a:gs>
                  </a:gsLst>
                  <a:lin ang="5400000" scaled="0"/>
                </a:gradFill>
                <a:latin typeface="Hack Regular Nerd Font Complete Mono"/>
                <a:ea typeface="Hack Regular Nerd Font Complete Mono"/>
                <a:cs typeface="Hack Regular Nerd Font Complete Mono"/>
                <a:sym typeface="Hack Regular Nerd Font Complete Mono"/>
              </a:defRPr>
            </a:lvl1pPr>
          </a:lstStyle>
          <a:p>
            <a:pPr/>
            <a:r>
              <a:t>Conformal Mapping ?</a:t>
            </a:r>
          </a:p>
        </p:txBody>
      </p:sp>
      <p:sp>
        <p:nvSpPr>
          <p:cNvPr id="262" name="A conformal map is a function which preserves the angles.…"/>
          <p:cNvSpPr txBox="1"/>
          <p:nvPr>
            <p:ph type="body" idx="1"/>
          </p:nvPr>
        </p:nvSpPr>
        <p:spPr>
          <a:xfrm>
            <a:off x="1270000" y="3163881"/>
            <a:ext cx="21844000" cy="9907855"/>
          </a:xfrm>
          <a:prstGeom prst="rect">
            <a:avLst/>
          </a:prstGeom>
        </p:spPr>
        <p:txBody>
          <a:bodyPr/>
          <a:lstStyle/>
          <a:p>
            <a:pPr/>
          </a:p>
          <a:p>
            <a:pPr marL="558800" indent="-558800">
              <a:defRPr sz="3200">
                <a:latin typeface="Hack Regular Nerd Font Complete Mono"/>
                <a:ea typeface="Hack Regular Nerd Font Complete Mono"/>
                <a:cs typeface="Hack Regular Nerd Font Complete Mono"/>
                <a:sym typeface="Hack Regular Nerd Font Complete Mono"/>
              </a:defRPr>
            </a:pPr>
            <a:r>
              <a:t>A conformal map is a function which preserves the angles.</a:t>
            </a:r>
          </a:p>
          <a:p>
            <a:pPr marL="228600" indent="-228600">
              <a:buClrTx/>
              <a:defRPr sz="3200">
                <a:latin typeface="Hack Regular Nerd Font Complete Mono"/>
                <a:ea typeface="Hack Regular Nerd Font Complete Mono"/>
                <a:cs typeface="Hack Regular Nerd Font Complete Mono"/>
                <a:sym typeface="Hack Regular Nerd Font Complete Mono"/>
              </a:defRPr>
            </a:pPr>
            <a:r>
              <a:t>  More formally, a map </a:t>
            </a:r>
            <a14:m>
              <m:oMath>
                <m:r>
                  <a:rPr xmlns:a="http://schemas.openxmlformats.org/drawingml/2006/main" sz="3250" i="1">
                    <a:solidFill>
                      <a:srgbClr val="FEFFFE"/>
                    </a:solidFill>
                    <a:latin typeface="Cambria Math" panose="02040503050406030204" pitchFamily="18" charset="0"/>
                  </a:rPr>
                  <m:t>w</m:t>
                </m:r>
                <m:r>
                  <a:rPr xmlns:a="http://schemas.openxmlformats.org/drawingml/2006/main" sz="3250" i="1">
                    <a:solidFill>
                      <a:srgbClr val="FEFFFE"/>
                    </a:solidFill>
                    <a:latin typeface="Cambria Math" panose="02040503050406030204" pitchFamily="18" charset="0"/>
                  </a:rPr>
                  <m:t>=</m:t>
                </m:r>
                <m:r>
                  <a:rPr xmlns:a="http://schemas.openxmlformats.org/drawingml/2006/main" sz="3250" i="1">
                    <a:solidFill>
                      <a:srgbClr val="FEFFFE"/>
                    </a:solidFill>
                    <a:latin typeface="Cambria Math" panose="02040503050406030204" pitchFamily="18" charset="0"/>
                  </a:rPr>
                  <m:t>f</m:t>
                </m:r>
                <m:r>
                  <a:rPr xmlns:a="http://schemas.openxmlformats.org/drawingml/2006/main" sz="3250" i="1">
                    <a:solidFill>
                      <a:srgbClr val="FEFFFE"/>
                    </a:solidFill>
                    <a:latin typeface="Cambria Math" panose="02040503050406030204" pitchFamily="18" charset="0"/>
                  </a:rPr>
                  <m:t>(</m:t>
                </m:r>
                <m:r>
                  <a:rPr xmlns:a="http://schemas.openxmlformats.org/drawingml/2006/main" sz="3250" i="1">
                    <a:solidFill>
                      <a:srgbClr val="FEFFFE"/>
                    </a:solidFill>
                    <a:latin typeface="Cambria Math" panose="02040503050406030204" pitchFamily="18" charset="0"/>
                  </a:rPr>
                  <m:t>z</m:t>
                </m:r>
                <m:r>
                  <a:rPr xmlns:a="http://schemas.openxmlformats.org/drawingml/2006/main" sz="3250" i="1">
                    <a:solidFill>
                      <a:srgbClr val="FEFFFE"/>
                    </a:solidFill>
                    <a:latin typeface="Cambria Math" panose="02040503050406030204" pitchFamily="18" charset="0"/>
                  </a:rPr>
                  <m:t>)</m:t>
                </m:r>
              </m:oMath>
            </a14:m>
            <a:r>
              <a:t> is called conformal (or angle-preserving) at </a:t>
            </a:r>
            <a14:m>
              <m:oMath>
                <m:sSub>
                  <m:e>
                    <m:r>
                      <a:rPr xmlns:a="http://schemas.openxmlformats.org/drawingml/2006/main" sz="3250" i="1">
                        <a:solidFill>
                          <a:srgbClr val="FEFFFE"/>
                        </a:solidFill>
                        <a:latin typeface="Cambria Math" panose="02040503050406030204" pitchFamily="18" charset="0"/>
                      </a:rPr>
                      <m:t>z</m:t>
                    </m:r>
                  </m:e>
                  <m:sub>
                    <m:r>
                      <a:rPr xmlns:a="http://schemas.openxmlformats.org/drawingml/2006/main" sz="3250" i="1">
                        <a:solidFill>
                          <a:srgbClr val="FEFFFE"/>
                        </a:solidFill>
                        <a:latin typeface="Cambria Math" panose="02040503050406030204" pitchFamily="18" charset="0"/>
                      </a:rPr>
                      <m:t>0</m:t>
                    </m:r>
                  </m:sub>
                </m:sSub>
              </m:oMath>
            </a14:m>
            <a:r>
              <a:t> if it preserves oriented angles between curves through </a:t>
            </a:r>
            <a14:m>
              <m:oMath>
                <m:sSub>
                  <m:e>
                    <m:r>
                      <a:rPr xmlns:a="http://schemas.openxmlformats.org/drawingml/2006/main" sz="3250" i="1">
                        <a:solidFill>
                          <a:srgbClr val="FEFFFE"/>
                        </a:solidFill>
                        <a:latin typeface="Cambria Math" panose="02040503050406030204" pitchFamily="18" charset="0"/>
                      </a:rPr>
                      <m:t>z</m:t>
                    </m:r>
                  </m:e>
                  <m:sub>
                    <m:r>
                      <a:rPr xmlns:a="http://schemas.openxmlformats.org/drawingml/2006/main" sz="3250" i="1">
                        <a:solidFill>
                          <a:srgbClr val="FEFFFE"/>
                        </a:solidFill>
                        <a:latin typeface="Cambria Math" panose="02040503050406030204" pitchFamily="18" charset="0"/>
                      </a:rPr>
                      <m:t>0</m:t>
                    </m:r>
                  </m:sub>
                </m:sSub>
              </m:oMath>
            </a14:m>
            <a:r>
              <a:t>, as well as their orientation, i.e. direction.</a:t>
            </a:r>
          </a:p>
          <a:p>
            <a:pPr marL="0" indent="0" algn="ctr">
              <a:buClrTx/>
              <a:buSzTx/>
              <a:buNone/>
            </a:pPr>
          </a:p>
        </p:txBody>
      </p:sp>
      <p:pic>
        <p:nvPicPr>
          <p:cNvPr id="263" name="e^z.gif" descr="e^z.gif"/>
          <p:cNvPicPr>
            <a:picLocks noChangeAspect="0"/>
          </p:cNvPicPr>
          <p:nvPr/>
        </p:nvPicPr>
        <p:blipFill>
          <a:blip r:embed="rId2">
            <a:extLst/>
          </a:blip>
          <a:stretch>
            <a:fillRect/>
          </a:stretch>
        </p:blipFill>
        <p:spPr>
          <a:xfrm>
            <a:off x="6844413" y="7002655"/>
            <a:ext cx="10695174" cy="5347588"/>
          </a:xfrm>
          <a:prstGeom prst="rect">
            <a:avLst/>
          </a:prstGeom>
          <a:ln w="12700">
            <a:miter lim="400000"/>
          </a:ln>
        </p:spPr>
      </p:pic>
      <p:sp>
        <p:nvSpPr>
          <p:cNvPr id="264" name="Equation"/>
          <p:cNvSpPr txBox="1"/>
          <p:nvPr/>
        </p:nvSpPr>
        <p:spPr>
          <a:xfrm>
            <a:off x="11364852" y="12530292"/>
            <a:ext cx="1654296" cy="43055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900" i="1">
                      <a:solidFill>
                        <a:srgbClr val="FEFEFE"/>
                      </a:solidFill>
                      <a:latin typeface="Cambria Math" panose="02040503050406030204" pitchFamily="18" charset="0"/>
                    </a:rPr>
                    <m:t>w</m:t>
                  </m:r>
                  <m:r>
                    <a:rPr xmlns:a="http://schemas.openxmlformats.org/drawingml/2006/main" sz="4900" i="1">
                      <a:solidFill>
                        <a:srgbClr val="FEFEFE"/>
                      </a:solidFill>
                      <a:latin typeface="Cambria Math" panose="02040503050406030204" pitchFamily="18" charset="0"/>
                    </a:rPr>
                    <m:t>=</m:t>
                  </m:r>
                  <m:sSup>
                    <m:e>
                      <m:r>
                        <a:rPr xmlns:a="http://schemas.openxmlformats.org/drawingml/2006/main" sz="4900" i="1">
                          <a:solidFill>
                            <a:srgbClr val="FEFEFE"/>
                          </a:solidFill>
                          <a:latin typeface="Cambria Math" panose="02040503050406030204" pitchFamily="18" charset="0"/>
                        </a:rPr>
                        <m:t>e</m:t>
                      </m:r>
                    </m:e>
                    <m:sup>
                      <m:r>
                        <a:rPr xmlns:a="http://schemas.openxmlformats.org/drawingml/2006/main" sz="4900" i="1">
                          <a:solidFill>
                            <a:srgbClr val="FEFEFE"/>
                          </a:solidFill>
                          <a:latin typeface="Cambria Math" panose="02040503050406030204" pitchFamily="18" charset="0"/>
                        </a:rPr>
                        <m:t>z</m:t>
                      </m:r>
                    </m:sup>
                  </m:sSup>
                </m:oMath>
              </m:oMathPara>
            </a14:m>
            <a:endParaRPr sz="490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advClick="1" p14:dur="2000">
        <p14:flip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Conformal mapping-based 3D face recognition"/>
          <p:cNvSpPr txBox="1"/>
          <p:nvPr>
            <p:ph type="title"/>
          </p:nvPr>
        </p:nvSpPr>
        <p:spPr>
          <a:prstGeom prst="rect">
            <a:avLst/>
          </a:prstGeom>
        </p:spPr>
        <p:txBody>
          <a:bodyPr/>
          <a:lstStyle>
            <a:lvl1pPr defTabSz="676909">
              <a:defRPr b="1" spc="-206" sz="6887">
                <a:gradFill flip="none" rotWithShape="1">
                  <a:gsLst>
                    <a:gs pos="0">
                      <a:schemeClr val="accent3">
                        <a:hueOff val="-385756"/>
                        <a:satOff val="-32155"/>
                        <a:lumOff val="17967"/>
                      </a:schemeClr>
                    </a:gs>
                    <a:gs pos="100000">
                      <a:schemeClr val="accent4">
                        <a:hueOff val="-1109407"/>
                        <a:satOff val="-1495"/>
                        <a:lumOff val="-6330"/>
                      </a:schemeClr>
                    </a:gs>
                  </a:gsLst>
                  <a:lin ang="5400000" scaled="0"/>
                </a:gradFill>
                <a:latin typeface="Hack Regular Nerd Font Complete Mono"/>
                <a:ea typeface="Hack Regular Nerd Font Complete Mono"/>
                <a:cs typeface="Hack Regular Nerd Font Complete Mono"/>
                <a:sym typeface="Hack Regular Nerd Font Complete Mono"/>
              </a:defRPr>
            </a:lvl1pPr>
          </a:lstStyle>
          <a:p>
            <a:pPr/>
            <a:r>
              <a:t>Conformal mapping-based 3D face recognition</a:t>
            </a:r>
          </a:p>
        </p:txBody>
      </p:sp>
      <p:sp>
        <p:nvSpPr>
          <p:cNvPr id="267" name="Face is potentially the best biometrics for people identification related applications for its non instructiveness, contactless and socially well acceptance.…"/>
          <p:cNvSpPr txBox="1"/>
          <p:nvPr>
            <p:ph type="body" idx="1"/>
          </p:nvPr>
        </p:nvSpPr>
        <p:spPr>
          <a:xfrm>
            <a:off x="1270000" y="2641600"/>
            <a:ext cx="21844000" cy="8432800"/>
          </a:xfrm>
          <a:prstGeom prst="rect">
            <a:avLst/>
          </a:prstGeom>
        </p:spPr>
        <p:txBody>
          <a:bodyPr/>
          <a:lstStyle/>
          <a:p>
            <a:pPr marL="558800" indent="-558800" algn="ctr">
              <a:defRPr sz="3400"/>
            </a:pPr>
          </a:p>
          <a:p>
            <a:pPr marL="558800" indent="-558800" algn="ctr">
              <a:defRPr sz="3200">
                <a:latin typeface="Hack Regular Nerd Font Complete Mono"/>
                <a:ea typeface="Hack Regular Nerd Font Complete Mono"/>
                <a:cs typeface="Hack Regular Nerd Font Complete Mono"/>
                <a:sym typeface="Hack Regular Nerd Font Complete Mono"/>
              </a:defRPr>
            </a:pPr>
            <a:r>
              <a:t>Face is potentially the best biometrics for people identification related applications for its non instructiveness, contactless and socially well acceptance.</a:t>
            </a:r>
          </a:p>
          <a:p>
            <a:pPr marL="558800" indent="-558800" algn="ctr">
              <a:defRPr sz="3200">
                <a:latin typeface="Hack Regular Nerd Font Complete Mono"/>
                <a:ea typeface="Hack Regular Nerd Font Complete Mono"/>
                <a:cs typeface="Hack Regular Nerd Font Complete Mono"/>
                <a:sym typeface="Hack Regular Nerd Font Complete Mono"/>
              </a:defRPr>
            </a:pPr>
            <a:r>
              <a:t>The proposed approach makes use of conformal UV parameterization for mapping purpose and Shape Index decomposition for similarity measurement.</a:t>
            </a:r>
          </a:p>
        </p:txBody>
      </p:sp>
      <p:pic>
        <p:nvPicPr>
          <p:cNvPr id="268" name="tenor.gif" descr="tenor.gif"/>
          <p:cNvPicPr>
            <a:picLocks noChangeAspect="0"/>
          </p:cNvPicPr>
          <p:nvPr/>
        </p:nvPicPr>
        <p:blipFill>
          <a:blip r:embed="rId2">
            <a:extLst/>
          </a:blip>
          <a:stretch>
            <a:fillRect/>
          </a:stretch>
        </p:blipFill>
        <p:spPr>
          <a:xfrm>
            <a:off x="8432544" y="6511715"/>
            <a:ext cx="7518912" cy="460495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0" name="Screenshot 2021-07-07 at 16.44.16.png" descr="Screenshot 2021-07-07 at 16.44.16.png"/>
          <p:cNvPicPr>
            <a:picLocks noChangeAspect="1"/>
          </p:cNvPicPr>
          <p:nvPr/>
        </p:nvPicPr>
        <p:blipFill>
          <a:blip r:embed="rId2">
            <a:extLst/>
          </a:blip>
          <a:stretch>
            <a:fillRect/>
          </a:stretch>
        </p:blipFill>
        <p:spPr>
          <a:xfrm>
            <a:off x="1248118" y="732835"/>
            <a:ext cx="6611041" cy="8328499"/>
          </a:xfrm>
          <a:prstGeom prst="rect">
            <a:avLst/>
          </a:prstGeom>
          <a:ln w="12700">
            <a:miter lim="400000"/>
          </a:ln>
        </p:spPr>
      </p:pic>
      <p:sp>
        <p:nvSpPr>
          <p:cNvPr id="271" name="Flowchart"/>
          <p:cNvSpPr txBox="1"/>
          <p:nvPr/>
        </p:nvSpPr>
        <p:spPr>
          <a:xfrm>
            <a:off x="3791791" y="9319929"/>
            <a:ext cx="1523696" cy="4922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Flowchart</a:t>
            </a:r>
          </a:p>
        </p:txBody>
      </p:sp>
      <p:pic>
        <p:nvPicPr>
          <p:cNvPr id="272" name="Screenshot 2021-07-07 at 16.49.13.png" descr="Screenshot 2021-07-07 at 16.49.13.png"/>
          <p:cNvPicPr>
            <a:picLocks noChangeAspect="1"/>
          </p:cNvPicPr>
          <p:nvPr/>
        </p:nvPicPr>
        <p:blipFill>
          <a:blip r:embed="rId3">
            <a:extLst/>
          </a:blip>
          <a:stretch>
            <a:fillRect/>
          </a:stretch>
        </p:blipFill>
        <p:spPr>
          <a:xfrm>
            <a:off x="9228422" y="732835"/>
            <a:ext cx="5349198" cy="8328499"/>
          </a:xfrm>
          <a:prstGeom prst="rect">
            <a:avLst/>
          </a:prstGeom>
          <a:ln w="12700">
            <a:miter lim="400000"/>
          </a:ln>
        </p:spPr>
      </p:pic>
      <p:sp>
        <p:nvSpPr>
          <p:cNvPr id="273" name="Conformal Map created from parametrized UV coordinates, colors represent Shape Index value. The mouth part has been mapped to the inner hole while outer face boundary to the boundary of circle."/>
          <p:cNvSpPr txBox="1"/>
          <p:nvPr/>
        </p:nvSpPr>
        <p:spPr>
          <a:xfrm>
            <a:off x="8302670" y="9300734"/>
            <a:ext cx="7200702" cy="24607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Conformal Map created from parametrized UV coordinates, colors represent Shape Index value. The mouth part has been mapped to the inner hole while outer face boundary to the boundary of circle. </a:t>
            </a:r>
          </a:p>
        </p:txBody>
      </p:sp>
      <p:sp>
        <p:nvSpPr>
          <p:cNvPr id="274" name="Rasterized images are used as an input for   recognition algorithm."/>
          <p:cNvSpPr txBox="1"/>
          <p:nvPr/>
        </p:nvSpPr>
        <p:spPr>
          <a:xfrm>
            <a:off x="962955" y="12000887"/>
            <a:ext cx="1819186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2438400">
              <a:spcBef>
                <a:spcPts val="2400"/>
              </a:spcBef>
              <a:defRPr sz="3200">
                <a:solidFill>
                  <a:srgbClr val="FFFFFF"/>
                </a:solidFill>
                <a:latin typeface="Hack Regular Nerd Font Complete Mono"/>
                <a:ea typeface="Hack Regular Nerd Font Complete Mono"/>
                <a:cs typeface="Hack Regular Nerd Font Complete Mono"/>
                <a:sym typeface="Hack Regular Nerd Font Complete Mono"/>
              </a:defRPr>
            </a:pPr>
            <a:r>
              <a:t>Rasterized images are used as an input for </a:t>
            </a:r>
            <a14:m>
              <m:oMath>
                <m:r>
                  <a:rPr xmlns:a="http://schemas.openxmlformats.org/drawingml/2006/main" sz="3250" i="1">
                    <a:solidFill>
                      <a:srgbClr val="FEFFFE"/>
                    </a:solidFill>
                    <a:latin typeface="Cambria Math" panose="02040503050406030204" pitchFamily="18" charset="0"/>
                  </a:rPr>
                  <m:t>(</m:t>
                </m:r>
                <m:r>
                  <a:rPr xmlns:a="http://schemas.openxmlformats.org/drawingml/2006/main" sz="3250" i="1">
                    <a:solidFill>
                      <a:srgbClr val="FEFFFE"/>
                    </a:solidFill>
                    <a:latin typeface="Cambria Math" panose="02040503050406030204" pitchFamily="18" charset="0"/>
                  </a:rPr>
                  <m:t>2</m:t>
                </m:r>
                <m:r>
                  <a:rPr xmlns:a="http://schemas.openxmlformats.org/drawingml/2006/main" sz="3250" i="1">
                    <a:solidFill>
                      <a:srgbClr val="FEFFFE"/>
                    </a:solidFill>
                    <a:latin typeface="Cambria Math" panose="02040503050406030204" pitchFamily="18" charset="0"/>
                  </a:rPr>
                  <m:t>D</m:t>
                </m:r>
                <m:sSup>
                  <m:e>
                    <m:r>
                      <a:rPr xmlns:a="http://schemas.openxmlformats.org/drawingml/2006/main" sz="3250" i="1">
                        <a:solidFill>
                          <a:srgbClr val="FEFFFE"/>
                        </a:solidFill>
                        <a:latin typeface="Cambria Math" panose="02040503050406030204" pitchFamily="18" charset="0"/>
                      </a:rPr>
                      <m:t>)</m:t>
                    </m:r>
                  </m:e>
                  <m:sup>
                    <m:r>
                      <a:rPr xmlns:a="http://schemas.openxmlformats.org/drawingml/2006/main" sz="3250" i="1">
                        <a:solidFill>
                          <a:srgbClr val="FEFFFE"/>
                        </a:solidFill>
                        <a:latin typeface="Cambria Math" panose="02040503050406030204" pitchFamily="18" charset="0"/>
                      </a:rPr>
                      <m:t>2</m:t>
                    </m:r>
                  </m:sup>
                </m:sSup>
                <m:r>
                  <a:rPr xmlns:a="http://schemas.openxmlformats.org/drawingml/2006/main" sz="3250" i="1">
                    <a:solidFill>
                      <a:srgbClr val="FEFFFE"/>
                    </a:solidFill>
                    <a:latin typeface="Cambria Math" panose="02040503050406030204" pitchFamily="18" charset="0"/>
                  </a:rPr>
                  <m:t>P</m:t>
                </m:r>
                <m:r>
                  <a:rPr xmlns:a="http://schemas.openxmlformats.org/drawingml/2006/main" sz="3250" i="1">
                    <a:solidFill>
                      <a:srgbClr val="FEFFFE"/>
                    </a:solidFill>
                    <a:latin typeface="Cambria Math" panose="02040503050406030204" pitchFamily="18" charset="0"/>
                  </a:rPr>
                  <m:t>C</m:t>
                </m:r>
                <m:r>
                  <a:rPr xmlns:a="http://schemas.openxmlformats.org/drawingml/2006/main" sz="3250" i="1">
                    <a:solidFill>
                      <a:srgbClr val="FEFFFE"/>
                    </a:solidFill>
                    <a:latin typeface="Cambria Math" panose="02040503050406030204" pitchFamily="18" charset="0"/>
                  </a:rPr>
                  <m:t>A</m:t>
                </m:r>
              </m:oMath>
            </a14:m>
            <a:r>
              <a:t> recognition algorithm. </a:t>
            </a:r>
          </a:p>
        </p:txBody>
      </p:sp>
      <p:pic>
        <p:nvPicPr>
          <p:cNvPr id="275" name="Screenshot 2021-07-08 at 00.55.37.png" descr="Screenshot 2021-07-08 at 00.55.37.png"/>
          <p:cNvPicPr>
            <a:picLocks noChangeAspect="1"/>
          </p:cNvPicPr>
          <p:nvPr/>
        </p:nvPicPr>
        <p:blipFill>
          <a:blip r:embed="rId4">
            <a:extLst/>
          </a:blip>
          <a:stretch>
            <a:fillRect/>
          </a:stretch>
        </p:blipFill>
        <p:spPr>
          <a:xfrm>
            <a:off x="17257183" y="534687"/>
            <a:ext cx="3761170" cy="8724794"/>
          </a:xfrm>
          <a:prstGeom prst="rect">
            <a:avLst/>
          </a:prstGeom>
          <a:ln w="12700">
            <a:miter lim="400000"/>
          </a:ln>
        </p:spPr>
      </p:pic>
      <p:sp>
        <p:nvSpPr>
          <p:cNvPr id="276" name="Geodesic face cutting result with zero distance…"/>
          <p:cNvSpPr txBox="1"/>
          <p:nvPr/>
        </p:nvSpPr>
        <p:spPr>
          <a:xfrm>
            <a:off x="15682555" y="9694434"/>
            <a:ext cx="6910427" cy="16733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Geodesic face cutting result with zero distance </a:t>
            </a:r>
          </a:p>
          <a:p>
            <a:pPr/>
            <a:r>
              <a:t>between lips in presence </a:t>
            </a:r>
          </a:p>
          <a:p>
            <a:pPr/>
            <a:r>
              <a:t>of expression. </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What about Facial Expressions ??"/>
          <p:cNvSpPr txBox="1"/>
          <p:nvPr>
            <p:ph type="title"/>
          </p:nvPr>
        </p:nvSpPr>
        <p:spPr>
          <a:prstGeom prst="rect">
            <a:avLst/>
          </a:prstGeom>
        </p:spPr>
        <p:txBody>
          <a:bodyPr/>
          <a:lstStyle/>
          <a:p>
            <a:pPr/>
            <a:r>
              <a:rPr>
                <a:gradFill flip="none" rotWithShape="1">
                  <a:gsLst>
                    <a:gs pos="0">
                      <a:schemeClr val="accent6"/>
                    </a:gs>
                    <a:gs pos="100000">
                      <a:schemeClr val="accent2">
                        <a:hueOff val="63096"/>
                        <a:satOff val="2685"/>
                        <a:lumOff val="-9344"/>
                      </a:schemeClr>
                    </a:gs>
                  </a:gsLst>
                  <a:lin ang="5400000" scaled="0"/>
                </a:gradFill>
              </a:rPr>
              <a:t>What about Facial Expressions ??</a:t>
            </a:r>
            <a:r>
              <a:t>  </a:t>
            </a:r>
          </a:p>
        </p:txBody>
      </p:sp>
      <p:sp>
        <p:nvSpPr>
          <p:cNvPr id="279" name="Möbius Transformation carried on UV conformal coordinates.…"/>
          <p:cNvSpPr txBox="1"/>
          <p:nvPr>
            <p:ph type="body" idx="1"/>
          </p:nvPr>
        </p:nvSpPr>
        <p:spPr>
          <a:xfrm>
            <a:off x="1270000" y="2641600"/>
            <a:ext cx="21844000" cy="8432800"/>
          </a:xfrm>
          <a:prstGeom prst="rect">
            <a:avLst/>
          </a:prstGeom>
        </p:spPr>
        <p:txBody>
          <a:bodyPr/>
          <a:lstStyle/>
          <a:p>
            <a:pPr marL="395816" indent="-395816">
              <a:buClrTx/>
              <a:buSzPct val="50000"/>
              <a:buBlip>
                <a:blip r:embed="rId2"/>
              </a:buBlip>
              <a:defRPr sz="3400">
                <a:latin typeface="Hack Regular Nerd Font Complete Mono"/>
                <a:ea typeface="Hack Regular Nerd Font Complete Mono"/>
                <a:cs typeface="Hack Regular Nerd Font Complete Mono"/>
                <a:sym typeface="Hack Regular Nerd Font Complete Mono"/>
              </a:defRPr>
            </a:pPr>
          </a:p>
          <a:p>
            <a:pPr marL="395816" indent="-395816">
              <a:buClrTx/>
              <a:buSzPct val="50000"/>
              <a:buBlip>
                <a:blip r:embed="rId2"/>
              </a:buBlip>
              <a:defRPr sz="3400">
                <a:latin typeface="Hack Regular Nerd Font Complete Mono"/>
                <a:ea typeface="Hack Regular Nerd Font Complete Mono"/>
                <a:cs typeface="Hack Regular Nerd Font Complete Mono"/>
                <a:sym typeface="Hack Regular Nerd Font Complete Mono"/>
              </a:defRPr>
            </a:pPr>
            <a:r>
              <a:t>Möbius Transformation carried on UV conformal coordinates.</a:t>
            </a:r>
          </a:p>
          <a:p>
            <a:pPr marL="0" indent="0">
              <a:buClrTx/>
              <a:buSzTx/>
              <a:buNone/>
              <a:defRPr sz="3400">
                <a:latin typeface="Hack Regular Nerd Font Complete Mono"/>
                <a:ea typeface="Hack Regular Nerd Font Complete Mono"/>
                <a:cs typeface="Hack Regular Nerd Font Complete Mono"/>
                <a:sym typeface="Hack Regular Nerd Font Complete Mono"/>
              </a:defRPr>
            </a:pPr>
          </a:p>
          <a:p>
            <a:pPr marL="395816" indent="-395816">
              <a:buClrTx/>
              <a:buSzPct val="50000"/>
              <a:buBlip>
                <a:blip r:embed="rId2"/>
              </a:buBlip>
              <a:defRPr sz="3400">
                <a:latin typeface="Hack Regular Nerd Font Complete Mono"/>
                <a:ea typeface="Hack Regular Nerd Font Complete Mono"/>
                <a:cs typeface="Hack Regular Nerd Font Complete Mono"/>
                <a:sym typeface="Hack Regular Nerd Font Complete Mono"/>
              </a:defRPr>
            </a:pPr>
            <a:r>
              <a:t>Following formula is used :  </a:t>
            </a:r>
            <a14:m>
              <m:oMath>
                <m:r>
                  <a:rPr xmlns:a="http://schemas.openxmlformats.org/drawingml/2006/main" sz="4500" i="1">
                    <a:solidFill>
                      <a:srgbClr val="FEFFFE"/>
                    </a:solidFill>
                    <a:latin typeface="Cambria Math" panose="02040503050406030204" pitchFamily="18" charset="0"/>
                  </a:rPr>
                  <m:t>f</m:t>
                </m:r>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θ</m:t>
                </m:r>
                <m:r>
                  <a:rPr xmlns:a="http://schemas.openxmlformats.org/drawingml/2006/main" sz="4500" i="1">
                    <a:solidFill>
                      <a:srgbClr val="FEFFFE"/>
                    </a:solidFill>
                    <a:latin typeface="Cambria Math" panose="02040503050406030204" pitchFamily="18" charset="0"/>
                  </a:rPr>
                  <m:t>,</m:t>
                </m:r>
                <m:sSub>
                  <m:e>
                    <m:r>
                      <a:rPr xmlns:a="http://schemas.openxmlformats.org/drawingml/2006/main" sz="4500" i="1">
                        <a:solidFill>
                          <a:srgbClr val="FEFFFE"/>
                        </a:solidFill>
                        <a:latin typeface="Cambria Math" panose="02040503050406030204" pitchFamily="18" charset="0"/>
                      </a:rPr>
                      <m:t>z</m:t>
                    </m:r>
                  </m:e>
                  <m:sub>
                    <m:r>
                      <a:rPr xmlns:a="http://schemas.openxmlformats.org/drawingml/2006/main" sz="4500" i="1">
                        <a:solidFill>
                          <a:srgbClr val="FEFFFE"/>
                        </a:solidFill>
                        <a:latin typeface="Cambria Math" panose="02040503050406030204" pitchFamily="18" charset="0"/>
                      </a:rPr>
                      <m:t>0</m:t>
                    </m:r>
                  </m:sub>
                </m:sSub>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z</m:t>
                </m:r>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m:t>
                </m:r>
                <m:sSup>
                  <m:e>
                    <m:r>
                      <a:rPr xmlns:a="http://schemas.openxmlformats.org/drawingml/2006/main" sz="4500" i="1">
                        <a:solidFill>
                          <a:srgbClr val="FEFFFE"/>
                        </a:solidFill>
                        <a:latin typeface="Cambria Math" panose="02040503050406030204" pitchFamily="18" charset="0"/>
                      </a:rPr>
                      <m:t>e</m:t>
                    </m:r>
                  </m:e>
                  <m:sup>
                    <m:r>
                      <a:rPr xmlns:a="http://schemas.openxmlformats.org/drawingml/2006/main" sz="4500" i="1">
                        <a:solidFill>
                          <a:srgbClr val="FEFFFE"/>
                        </a:solidFill>
                        <a:latin typeface="Cambria Math" panose="02040503050406030204" pitchFamily="18" charset="0"/>
                      </a:rPr>
                      <m:t>i</m:t>
                    </m:r>
                    <m:r>
                      <a:rPr xmlns:a="http://schemas.openxmlformats.org/drawingml/2006/main" sz="4500" i="1">
                        <a:solidFill>
                          <a:srgbClr val="FEFFFE"/>
                        </a:solidFill>
                        <a:latin typeface="Cambria Math" panose="02040503050406030204" pitchFamily="18" charset="0"/>
                      </a:rPr>
                      <m:t>θ</m:t>
                    </m:r>
                  </m:sup>
                </m:sSup>
                <m:f>
                  <m:fPr>
                    <m:ctrlPr>
                      <a:rPr xmlns:a="http://schemas.openxmlformats.org/drawingml/2006/main" sz="4500" i="1">
                        <a:solidFill>
                          <a:srgbClr val="FEFFFE"/>
                        </a:solidFill>
                        <a:latin typeface="Cambria Math" panose="02040503050406030204" pitchFamily="18" charset="0"/>
                      </a:rPr>
                    </m:ctrlPr>
                    <m:type m:val="bar"/>
                  </m:fPr>
                  <m:num>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z</m:t>
                    </m:r>
                    <m:r>
                      <a:rPr xmlns:a="http://schemas.openxmlformats.org/drawingml/2006/main" sz="4500" i="1">
                        <a:solidFill>
                          <a:srgbClr val="FEFFFE"/>
                        </a:solidFill>
                        <a:latin typeface="Cambria Math" panose="02040503050406030204" pitchFamily="18" charset="0"/>
                      </a:rPr>
                      <m:t>-</m:t>
                    </m:r>
                    <m:sSub>
                      <m:e>
                        <m:r>
                          <a:rPr xmlns:a="http://schemas.openxmlformats.org/drawingml/2006/main" sz="4500" i="1">
                            <a:solidFill>
                              <a:srgbClr val="FEFFFE"/>
                            </a:solidFill>
                            <a:latin typeface="Cambria Math" panose="02040503050406030204" pitchFamily="18" charset="0"/>
                          </a:rPr>
                          <m:t>z</m:t>
                        </m:r>
                      </m:e>
                      <m:sub>
                        <m:r>
                          <a:rPr xmlns:a="http://schemas.openxmlformats.org/drawingml/2006/main" sz="4500" i="1">
                            <a:solidFill>
                              <a:srgbClr val="FEFFFE"/>
                            </a:solidFill>
                            <a:latin typeface="Cambria Math" panose="02040503050406030204" pitchFamily="18" charset="0"/>
                          </a:rPr>
                          <m:t>0</m:t>
                        </m:r>
                      </m:sub>
                    </m:sSub>
                    <m:r>
                      <a:rPr xmlns:a="http://schemas.openxmlformats.org/drawingml/2006/main" sz="4500" i="1">
                        <a:solidFill>
                          <a:srgbClr val="FEFFFE"/>
                        </a:solidFill>
                        <a:latin typeface="Cambria Math" panose="02040503050406030204" pitchFamily="18" charset="0"/>
                      </a:rPr>
                      <m:t>)</m:t>
                    </m:r>
                  </m:num>
                  <m:den>
                    <m:r>
                      <a:rPr xmlns:a="http://schemas.openxmlformats.org/drawingml/2006/main" sz="4500" i="1">
                        <a:solidFill>
                          <a:srgbClr val="FEFFFE"/>
                        </a:solidFill>
                        <a:latin typeface="Cambria Math" panose="02040503050406030204" pitchFamily="18" charset="0"/>
                      </a:rPr>
                      <m:t>1</m:t>
                    </m:r>
                    <m:r>
                      <a:rPr xmlns:a="http://schemas.openxmlformats.org/drawingml/2006/main" sz="4500" i="1">
                        <a:solidFill>
                          <a:srgbClr val="FEFFFE"/>
                        </a:solidFill>
                        <a:latin typeface="Cambria Math" panose="02040503050406030204" pitchFamily="18" charset="0"/>
                      </a:rPr>
                      <m:t>-</m:t>
                    </m:r>
                    <m:sSub>
                      <m:e>
                        <m:limUpp>
                          <m:e>
                            <m:r>
                              <a:rPr xmlns:a="http://schemas.openxmlformats.org/drawingml/2006/main" sz="4500" i="1">
                                <a:solidFill>
                                  <a:srgbClr val="FEFFFE"/>
                                </a:solidFill>
                                <a:latin typeface="Cambria Math" panose="02040503050406030204" pitchFamily="18" charset="0"/>
                              </a:rPr>
                              <m:t>z</m:t>
                            </m:r>
                          </m:e>
                          <m:lim>
                            <m:r>
                              <a:rPr xmlns:a="http://schemas.openxmlformats.org/drawingml/2006/main" sz="4500" i="1">
                                <a:solidFill>
                                  <a:srgbClr val="FEFFFE"/>
                                </a:solidFill>
                                <a:latin typeface="Cambria Math" panose="02040503050406030204" pitchFamily="18" charset="0"/>
                              </a:rPr>
                              <m:t>˜</m:t>
                            </m:r>
                          </m:lim>
                        </m:limUpp>
                      </m:e>
                      <m:sub>
                        <m:r>
                          <a:rPr xmlns:a="http://schemas.openxmlformats.org/drawingml/2006/main" sz="4500" i="1">
                            <a:solidFill>
                              <a:srgbClr val="FEFFFE"/>
                            </a:solidFill>
                            <a:latin typeface="Cambria Math" panose="02040503050406030204" pitchFamily="18" charset="0"/>
                          </a:rPr>
                          <m:t>0</m:t>
                        </m:r>
                      </m:sub>
                    </m:sSub>
                    <m:r>
                      <a:rPr xmlns:a="http://schemas.openxmlformats.org/drawingml/2006/main" sz="4500" i="1">
                        <a:solidFill>
                          <a:srgbClr val="FEFFFE"/>
                        </a:solidFill>
                        <a:latin typeface="Cambria Math" panose="02040503050406030204" pitchFamily="18" charset="0"/>
                      </a:rPr>
                      <m:t>z</m:t>
                    </m:r>
                  </m:den>
                </m:f>
              </m:oMath>
            </a14:m>
            <a:r>
              <a:rPr sz="5000"/>
              <a:t>,</a:t>
            </a:r>
            <a:endParaRPr sz="5000"/>
          </a:p>
          <a:p>
            <a:pPr marL="0" indent="0">
              <a:buClrTx/>
              <a:buSzTx/>
              <a:buNone/>
              <a:defRPr sz="3400">
                <a:latin typeface="Hack Regular Nerd Font Complete Mono"/>
                <a:ea typeface="Hack Regular Nerd Font Complete Mono"/>
                <a:cs typeface="Hack Regular Nerd Font Complete Mono"/>
                <a:sym typeface="Hack Regular Nerd Font Complete Mono"/>
              </a:defRPr>
            </a:pPr>
            <a:r>
              <a:rPr sz="5000"/>
              <a:t> </a:t>
            </a:r>
            <a:r>
              <a:rPr sz="3200"/>
              <a:t>where</a:t>
            </a:r>
            <a:r>
              <a:rPr sz="5000"/>
              <a:t> </a:t>
            </a:r>
            <a14:m>
              <m:oMath>
                <m:r>
                  <a:rPr xmlns:a="http://schemas.openxmlformats.org/drawingml/2006/main" sz="3200" i="1">
                    <a:solidFill>
                      <a:srgbClr val="FEFFFE"/>
                    </a:solidFill>
                    <a:latin typeface="Cambria Math" panose="02040503050406030204" pitchFamily="18" charset="0"/>
                  </a:rPr>
                  <m:t>z</m:t>
                </m:r>
                <m:r>
                  <a:rPr xmlns:a="http://schemas.openxmlformats.org/drawingml/2006/main" sz="3200" i="1">
                    <a:solidFill>
                      <a:srgbClr val="FEFFFE"/>
                    </a:solidFill>
                    <a:latin typeface="Cambria Math" panose="02040503050406030204" pitchFamily="18" charset="0"/>
                  </a:rPr>
                  <m:t>=</m:t>
                </m:r>
                <m:r>
                  <a:rPr xmlns:a="http://schemas.openxmlformats.org/drawingml/2006/main" sz="3200" i="1">
                    <a:solidFill>
                      <a:srgbClr val="FEFFFE"/>
                    </a:solidFill>
                    <a:latin typeface="Cambria Math" panose="02040503050406030204" pitchFamily="18" charset="0"/>
                  </a:rPr>
                  <m:t>(</m:t>
                </m:r>
                <m:r>
                  <a:rPr xmlns:a="http://schemas.openxmlformats.org/drawingml/2006/main" sz="3200" i="1">
                    <a:solidFill>
                      <a:srgbClr val="FEFFFE"/>
                    </a:solidFill>
                    <a:latin typeface="Cambria Math" panose="02040503050406030204" pitchFamily="18" charset="0"/>
                  </a:rPr>
                  <m:t>u</m:t>
                </m:r>
                <m:r>
                  <a:rPr xmlns:a="http://schemas.openxmlformats.org/drawingml/2006/main" sz="3200" i="1">
                    <a:solidFill>
                      <a:srgbClr val="FEFFFE"/>
                    </a:solidFill>
                    <a:latin typeface="Cambria Math" panose="02040503050406030204" pitchFamily="18" charset="0"/>
                  </a:rPr>
                  <m:t>+</m:t>
                </m:r>
                <m:r>
                  <a:rPr xmlns:a="http://schemas.openxmlformats.org/drawingml/2006/main" sz="3200" i="1">
                    <a:solidFill>
                      <a:srgbClr val="FEFFFE"/>
                    </a:solidFill>
                    <a:latin typeface="Cambria Math" panose="02040503050406030204" pitchFamily="18" charset="0"/>
                  </a:rPr>
                  <m:t>i</m:t>
                </m:r>
                <m:r>
                  <a:rPr xmlns:a="http://schemas.openxmlformats.org/drawingml/2006/main" sz="3200" i="1">
                    <a:solidFill>
                      <a:srgbClr val="FEFFFE"/>
                    </a:solidFill>
                    <a:latin typeface="Cambria Math" panose="02040503050406030204" pitchFamily="18" charset="0"/>
                  </a:rPr>
                  <m:t>v</m:t>
                </m:r>
                <m:r>
                  <a:rPr xmlns:a="http://schemas.openxmlformats.org/drawingml/2006/main" sz="3200" i="1">
                    <a:solidFill>
                      <a:srgbClr val="FEFFFE"/>
                    </a:solidFill>
                    <a:latin typeface="Cambria Math" panose="02040503050406030204" pitchFamily="18" charset="0"/>
                  </a:rPr>
                  <m:t>)</m:t>
                </m:r>
              </m:oMath>
            </a14:m>
            <a:r>
              <a:rPr sz="5000"/>
              <a:t> </a:t>
            </a:r>
            <a:r>
              <a:rPr sz="3200"/>
              <a:t>complex number within unit disk. </a:t>
            </a:r>
            <a:endParaRPr sz="3200"/>
          </a:p>
          <a:p>
            <a:pPr lvl="1" marL="0" indent="457200">
              <a:buClrTx/>
              <a:buSzTx/>
              <a:buNone/>
              <a:defRPr sz="3400">
                <a:latin typeface="Hack Regular Nerd Font Complete Mono"/>
                <a:ea typeface="Hack Regular Nerd Font Complete Mono"/>
                <a:cs typeface="Hack Regular Nerd Font Complete Mono"/>
                <a:sym typeface="Hack Regular Nerd Font Complete Mono"/>
              </a:defRPr>
            </a:pPr>
            <a14:m>
              <m:oMath>
                <m:r>
                  <a:rPr xmlns:a="http://schemas.openxmlformats.org/drawingml/2006/main" sz="3250" i="1">
                    <a:solidFill>
                      <a:srgbClr val="FEFFFE"/>
                    </a:solidFill>
                    <a:latin typeface="Cambria Math" panose="02040503050406030204" pitchFamily="18" charset="0"/>
                  </a:rPr>
                  <m:t>θ</m:t>
                </m:r>
                <m:r>
                  <a:rPr xmlns:a="http://schemas.openxmlformats.org/drawingml/2006/main" sz="3250" i="1">
                    <a:solidFill>
                      <a:srgbClr val="FEFFFE"/>
                    </a:solidFill>
                    <a:latin typeface="Cambria Math" panose="02040503050406030204" pitchFamily="18" charset="0"/>
                  </a:rPr>
                  <m:t>,</m:t>
                </m:r>
                <m:sSub>
                  <m:e>
                    <m:r>
                      <a:rPr xmlns:a="http://schemas.openxmlformats.org/drawingml/2006/main" sz="3250" i="1">
                        <a:solidFill>
                          <a:srgbClr val="FEFFFE"/>
                        </a:solidFill>
                        <a:latin typeface="Cambria Math" panose="02040503050406030204" pitchFamily="18" charset="0"/>
                      </a:rPr>
                      <m:t>z</m:t>
                    </m:r>
                  </m:e>
                  <m:sub>
                    <m:r>
                      <a:rPr xmlns:a="http://schemas.openxmlformats.org/drawingml/2006/main" sz="3250" i="1">
                        <a:solidFill>
                          <a:srgbClr val="FEFFFE"/>
                        </a:solidFill>
                        <a:latin typeface="Cambria Math" panose="02040503050406030204" pitchFamily="18" charset="0"/>
                      </a:rPr>
                      <m:t>0</m:t>
                    </m:r>
                  </m:sub>
                </m:sSub>
              </m:oMath>
            </a14:m>
            <a:r>
              <a:rPr sz="5000"/>
              <a:t> </a:t>
            </a:r>
            <a:r>
              <a:rPr sz="3200"/>
              <a:t>and</a:t>
            </a:r>
            <a:r>
              <a:rPr sz="5000"/>
              <a:t> </a:t>
            </a:r>
            <a14:m>
              <m:oMath>
                <m:r>
                  <a:rPr xmlns:a="http://schemas.openxmlformats.org/drawingml/2006/main" sz="3250" i="1">
                    <a:solidFill>
                      <a:srgbClr val="FEFFFE"/>
                    </a:solidFill>
                    <a:latin typeface="Cambria Math" panose="02040503050406030204" pitchFamily="18" charset="0"/>
                  </a:rPr>
                  <m:t>z</m:t>
                </m:r>
              </m:oMath>
            </a14:m>
            <a:r>
              <a:rPr sz="5000"/>
              <a:t> </a:t>
            </a:r>
            <a:r>
              <a:rPr sz="3200"/>
              <a:t>are</a:t>
            </a:r>
            <a:r>
              <a:rPr sz="5000"/>
              <a:t> </a:t>
            </a:r>
            <a:r>
              <a:rPr sz="3200"/>
              <a:t>parameters</a:t>
            </a:r>
            <a:r>
              <a:rPr sz="5000"/>
              <a:t>.</a:t>
            </a:r>
            <a:endParaRPr sz="1200"/>
          </a:p>
        </p:txBody>
      </p:sp>
      <p:pic>
        <p:nvPicPr>
          <p:cNvPr id="280" name="Screenshot 2021-07-07 at 23.44.18.png" descr="Screenshot 2021-07-07 at 23.44.18.png"/>
          <p:cNvPicPr>
            <a:picLocks noChangeAspect="1"/>
          </p:cNvPicPr>
          <p:nvPr/>
        </p:nvPicPr>
        <p:blipFill>
          <a:blip r:embed="rId3">
            <a:extLst/>
          </a:blip>
          <a:stretch>
            <a:fillRect/>
          </a:stretch>
        </p:blipFill>
        <p:spPr>
          <a:xfrm>
            <a:off x="18367464" y="3348785"/>
            <a:ext cx="4319035" cy="7018430"/>
          </a:xfrm>
          <a:prstGeom prst="rect">
            <a:avLst/>
          </a:prstGeom>
          <a:ln w="12700">
            <a:miter lim="400000"/>
          </a:ln>
        </p:spPr>
      </p:pic>
      <p:sp>
        <p:nvSpPr>
          <p:cNvPr id="281" name="🤔😂🥲😘😜😋☹️😡😐🙄"/>
          <p:cNvSpPr txBox="1"/>
          <p:nvPr/>
        </p:nvSpPr>
        <p:spPr>
          <a:xfrm>
            <a:off x="1384238" y="11556262"/>
            <a:ext cx="21312364" cy="1181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6500">
                <a:latin typeface="Apple Color Emoji"/>
                <a:ea typeface="Apple Color Emoji"/>
                <a:cs typeface="Apple Color Emoji"/>
                <a:sym typeface="Apple Color Emoji"/>
              </a:defRPr>
            </a:pPr>
            <a:r>
              <a:t>🤔</a:t>
            </a:r>
            <a:r>
              <a:rPr>
                <a:latin typeface="Graphik"/>
                <a:ea typeface="Graphik"/>
                <a:cs typeface="Graphik"/>
                <a:sym typeface="Graphik"/>
              </a:rPr>
              <a:t>😂🥲😘😜😋☹️😡😐🙄</a:t>
            </a:r>
          </a:p>
        </p:txBody>
      </p:sp>
      <p:sp>
        <p:nvSpPr>
          <p:cNvPr id="282" name="Conformal maps transformed by Möbius…"/>
          <p:cNvSpPr txBox="1"/>
          <p:nvPr/>
        </p:nvSpPr>
        <p:spPr>
          <a:xfrm>
            <a:off x="17078931" y="10544162"/>
            <a:ext cx="6896101" cy="8859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Conformal maps transformed by Möbius </a:t>
            </a:r>
          </a:p>
          <a:p>
            <a:pPr/>
            <a:r>
              <a:t>Transformation with centre point in the nose tip</a:t>
            </a:r>
          </a:p>
        </p:txBody>
      </p:sp>
      <p:pic>
        <p:nvPicPr>
          <p:cNvPr id="283" name="giphy.gif" descr="giphy.gif"/>
          <p:cNvPicPr>
            <a:picLocks noChangeAspect="0"/>
          </p:cNvPicPr>
          <p:nvPr/>
        </p:nvPicPr>
        <p:blipFill>
          <a:blip r:embed="rId4">
            <a:extLst/>
          </a:blip>
          <a:stretch>
            <a:fillRect/>
          </a:stretch>
        </p:blipFill>
        <p:spPr>
          <a:xfrm>
            <a:off x="277971" y="9729634"/>
            <a:ext cx="6096001" cy="3429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Thank You"/>
          <p:cNvSpPr txBox="1"/>
          <p:nvPr>
            <p:ph type="title"/>
          </p:nvPr>
        </p:nvSpPr>
        <p:spPr>
          <a:prstGeom prst="rect">
            <a:avLst/>
          </a:prstGeom>
        </p:spPr>
        <p:txBody>
          <a:bodyPr/>
          <a:lstStyle>
            <a:lvl1pPr>
              <a:defRPr>
                <a:latin typeface="Chalkduster"/>
                <a:ea typeface="Chalkduster"/>
                <a:cs typeface="Chalkduster"/>
                <a:sym typeface="Chalkduster"/>
              </a:defRPr>
            </a:lvl1pPr>
          </a:lstStyle>
          <a:p>
            <a:pPr/>
            <a:r>
              <a:t>Thank You</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itle 1"/>
          <p:cNvSpPr txBox="1"/>
          <p:nvPr>
            <p:ph type="title"/>
          </p:nvPr>
        </p:nvSpPr>
        <p:spPr>
          <a:xfrm>
            <a:off x="2172921" y="1479451"/>
            <a:ext cx="17830800" cy="4525564"/>
          </a:xfrm>
          <a:prstGeom prst="rect">
            <a:avLst/>
          </a:prstGeom>
        </p:spPr>
        <p:txBody>
          <a:bodyPr/>
          <a:lstStyle/>
          <a:p>
            <a:pPr algn="ctr" defTabSz="749808">
              <a:defRPr sz="6396" u="sng">
                <a:latin typeface="Algerian"/>
                <a:ea typeface="Algerian"/>
                <a:cs typeface="Algerian"/>
                <a:sym typeface="Algerian"/>
              </a:defRPr>
            </a:pPr>
            <a:r>
              <a:t>Maths Creative assessment</a:t>
            </a:r>
            <a:br/>
            <a:br/>
            <a:r>
              <a:rPr b="1" sz="7215" u="none">
                <a:solidFill>
                  <a:srgbClr val="AD2851"/>
                </a:solidFill>
                <a:latin typeface="Blackadder ITC"/>
                <a:ea typeface="Blackadder ITC"/>
                <a:cs typeface="Blackadder ITC"/>
                <a:sym typeface="Blackadder ITC"/>
              </a:rPr>
              <a:t>Name:Azeem Husain Khan</a:t>
            </a:r>
            <a:br>
              <a:rPr b="1" sz="7215" u="none">
                <a:solidFill>
                  <a:srgbClr val="AD2851"/>
                </a:solidFill>
                <a:latin typeface="Blackadder ITC"/>
                <a:ea typeface="Blackadder ITC"/>
                <a:cs typeface="Blackadder ITC"/>
                <a:sym typeface="Blackadder ITC"/>
              </a:rPr>
            </a:br>
            <a:r>
              <a:rPr b="1" sz="5904" u="none">
                <a:solidFill>
                  <a:srgbClr val="72A528"/>
                </a:solidFill>
                <a:latin typeface="Bodoni MT"/>
                <a:ea typeface="Bodoni MT"/>
                <a:cs typeface="Bodoni MT"/>
                <a:sym typeface="Bodoni MT"/>
              </a:rPr>
              <a:t>USN:1DT19CS024</a:t>
            </a:r>
          </a:p>
        </p:txBody>
      </p:sp>
      <p:sp>
        <p:nvSpPr>
          <p:cNvPr id="288" name="Subtitle 2"/>
          <p:cNvSpPr txBox="1"/>
          <p:nvPr>
            <p:ph type="body" sz="quarter" idx="1"/>
          </p:nvPr>
        </p:nvSpPr>
        <p:spPr>
          <a:xfrm>
            <a:off x="1456935" y="8299939"/>
            <a:ext cx="17830800" cy="2071309"/>
          </a:xfrm>
          <a:prstGeom prst="rect">
            <a:avLst/>
          </a:prstGeom>
        </p:spPr>
        <p:txBody>
          <a:bodyPr/>
          <a:lstStyle>
            <a:lvl1pPr defTabSz="822959">
              <a:lnSpc>
                <a:spcPct val="90000"/>
              </a:lnSpc>
              <a:spcBef>
                <a:spcPts val="1800"/>
              </a:spcBef>
              <a:defRPr b="1" cap="small" i="1" sz="7200">
                <a:solidFill>
                  <a:srgbClr val="E959A8"/>
                </a:solidFill>
                <a:latin typeface="HP Simplified"/>
                <a:ea typeface="HP Simplified"/>
                <a:cs typeface="HP Simplified"/>
                <a:sym typeface="HP Simplified"/>
              </a:defRPr>
            </a:lvl1pPr>
          </a:lstStyle>
          <a:p>
            <a:pPr/>
            <a:r>
              <a:t>Module : Joint probability distributions</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TextBox 1"/>
          <p:cNvSpPr txBox="1"/>
          <p:nvPr/>
        </p:nvSpPr>
        <p:spPr>
          <a:xfrm>
            <a:off x="5658704" y="2825551"/>
            <a:ext cx="9169718" cy="21386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l" defTabSz="1828800">
              <a:defRPr sz="6400" u="sng">
                <a:solidFill>
                  <a:srgbClr val="FF0000"/>
                </a:solidFill>
                <a:latin typeface="Book Antiqua"/>
                <a:ea typeface="Book Antiqua"/>
                <a:cs typeface="Book Antiqua"/>
                <a:sym typeface="Book Antiqua"/>
              </a:defRPr>
            </a:pPr>
            <a:r>
              <a:t>Probability Distribution </a:t>
            </a:r>
            <a:r>
              <a:rPr u="none"/>
              <a:t>:</a:t>
            </a:r>
            <a:endParaRPr u="none"/>
          </a:p>
          <a:p>
            <a:pPr algn="l" defTabSz="1828800">
              <a:defRPr sz="6400">
                <a:solidFill>
                  <a:srgbClr val="FF0000"/>
                </a:solidFill>
                <a:latin typeface="Book Antiqua"/>
                <a:ea typeface="Book Antiqua"/>
                <a:cs typeface="Book Antiqua"/>
                <a:sym typeface="Book Antiqua"/>
              </a:defRPr>
            </a:pPr>
            <a:r>
              <a:t>       </a:t>
            </a:r>
          </a:p>
        </p:txBody>
      </p:sp>
      <p:sp>
        <p:nvSpPr>
          <p:cNvPr id="214" name="TextBox 3"/>
          <p:cNvSpPr txBox="1"/>
          <p:nvPr/>
        </p:nvSpPr>
        <p:spPr>
          <a:xfrm>
            <a:off x="4938622" y="4121696"/>
            <a:ext cx="14133750" cy="7091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sz="5600">
                <a:solidFill>
                  <a:srgbClr val="0070C0"/>
                </a:solidFill>
                <a:latin typeface="Book Antiqua"/>
                <a:ea typeface="Book Antiqua"/>
                <a:cs typeface="Book Antiqua"/>
                <a:sym typeface="Book Antiqua"/>
              </a:defRPr>
            </a:pPr>
            <a:r>
              <a:t>      It is the systematic representation of the </a:t>
            </a:r>
          </a:p>
          <a:p>
            <a:pPr algn="l" defTabSz="1828800">
              <a:defRPr sz="5600">
                <a:solidFill>
                  <a:srgbClr val="0070C0"/>
                </a:solidFill>
                <a:latin typeface="Book Antiqua"/>
                <a:ea typeface="Book Antiqua"/>
                <a:cs typeface="Book Antiqua"/>
                <a:sym typeface="Book Antiqua"/>
              </a:defRPr>
            </a:pPr>
            <a:r>
              <a:t>values taken by a random variable with respective probabilities is called the </a:t>
            </a:r>
          </a:p>
          <a:p>
            <a:pPr algn="l" defTabSz="1828800">
              <a:defRPr sz="5600">
                <a:solidFill>
                  <a:srgbClr val="0070C0"/>
                </a:solidFill>
                <a:latin typeface="Book Antiqua"/>
                <a:ea typeface="Book Antiqua"/>
                <a:cs typeface="Book Antiqua"/>
                <a:sym typeface="Book Antiqua"/>
              </a:defRPr>
            </a:pPr>
            <a:r>
              <a:t>probability distribution.</a:t>
            </a:r>
          </a:p>
          <a:p>
            <a:pPr algn="l" defTabSz="1828800">
              <a:defRPr sz="5600">
                <a:solidFill>
                  <a:srgbClr val="0070C0"/>
                </a:solidFill>
                <a:latin typeface="Book Antiqua"/>
                <a:ea typeface="Book Antiqua"/>
                <a:cs typeface="Book Antiqua"/>
                <a:sym typeface="Book Antiqua"/>
              </a:defRPr>
            </a:pPr>
            <a:r>
              <a:t>     </a:t>
            </a:r>
          </a:p>
          <a:p>
            <a:pPr algn="l" defTabSz="1828800">
              <a:defRPr sz="5600">
                <a:solidFill>
                  <a:srgbClr val="0070C0"/>
                </a:solidFill>
                <a:latin typeface="Book Antiqua"/>
                <a:ea typeface="Book Antiqua"/>
                <a:cs typeface="Book Antiqua"/>
                <a:sym typeface="Book Antiqua"/>
              </a:defRPr>
            </a:pPr>
          </a:p>
          <a:p>
            <a:pPr algn="l" defTabSz="1828800">
              <a:defRPr sz="5600">
                <a:solidFill>
                  <a:srgbClr val="0070C0"/>
                </a:solidFill>
                <a:latin typeface="Book Antiqua"/>
                <a:ea typeface="Book Antiqua"/>
                <a:cs typeface="Book Antiqua"/>
                <a:sym typeface="Book Antiqua"/>
              </a:defRPr>
            </a:pPr>
            <a:r>
              <a:t>   </a:t>
            </a:r>
          </a:p>
          <a:p>
            <a:pPr algn="l" defTabSz="1828800">
              <a:defRPr sz="5600">
                <a:solidFill>
                  <a:srgbClr val="0070C0"/>
                </a:solidFill>
                <a:latin typeface="Book Antiqua"/>
                <a:ea typeface="Book Antiqua"/>
                <a:cs typeface="Book Antiqua"/>
                <a:sym typeface="Book Antiqua"/>
              </a:defRPr>
            </a:pPr>
            <a:r>
              <a:t>Σp(x)= P</a:t>
            </a:r>
            <a:r>
              <a:rPr sz="4000"/>
              <a:t>1</a:t>
            </a:r>
            <a:r>
              <a:t>+P</a:t>
            </a:r>
            <a:r>
              <a:rPr sz="4000"/>
              <a:t>2</a:t>
            </a:r>
            <a:r>
              <a:t>+_ _ _ _ _ _ _ +Pn =1    </a:t>
            </a:r>
          </a:p>
        </p:txBody>
      </p:sp>
      <p:graphicFrame>
        <p:nvGraphicFramePr>
          <p:cNvPr id="215" name="Table 4"/>
          <p:cNvGraphicFramePr/>
          <p:nvPr/>
        </p:nvGraphicFramePr>
        <p:xfrm>
          <a:off x="5711280" y="7866112"/>
          <a:ext cx="12192001" cy="1872209"/>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490401"/>
                <a:gridCol w="2376239"/>
                <a:gridCol w="2433320"/>
                <a:gridCol w="2433320"/>
                <a:gridCol w="2433320"/>
              </a:tblGrid>
              <a:tr h="852372">
                <a:tc>
                  <a:txBody>
                    <a:bodyPr/>
                    <a:lstStyle/>
                    <a:p>
                      <a:pPr algn="l" defTabSz="1828800">
                        <a:defRPr b="0" sz="1800">
                          <a:solidFill>
                            <a:srgbClr val="000000"/>
                          </a:solidFill>
                        </a:defRPr>
                      </a:pPr>
                      <a:r>
                        <a:rPr b="1" sz="3600">
                          <a:solidFill>
                            <a:srgbClr val="FFFFFF"/>
                          </a:solidFill>
                          <a:latin typeface="Book Antiqua"/>
                          <a:ea typeface="Book Antiqua"/>
                          <a:cs typeface="Book Antiqua"/>
                          <a:sym typeface="Book Antiqua"/>
                        </a:rPr>
                        <a:t>      X</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76200">
                      <a:solidFill>
                        <a:srgbClr val="FFFFFF"/>
                      </a:solidFill>
                    </a:lnB>
                    <a:solidFill>
                      <a:srgbClr val="9E8E5C"/>
                    </a:solidFill>
                  </a:tcPr>
                </a:tc>
                <a:tc>
                  <a:txBody>
                    <a:bodyPr/>
                    <a:lstStyle/>
                    <a:p>
                      <a:pPr algn="l" defTabSz="1828800">
                        <a:defRPr b="0" sz="1800">
                          <a:solidFill>
                            <a:srgbClr val="000000"/>
                          </a:solidFill>
                        </a:defRPr>
                      </a:pPr>
                      <a:r>
                        <a:rPr b="1" sz="3600">
                          <a:solidFill>
                            <a:srgbClr val="FFFFFF"/>
                          </a:solidFill>
                          <a:latin typeface="Book Antiqua"/>
                          <a:ea typeface="Book Antiqua"/>
                          <a:cs typeface="Book Antiqua"/>
                          <a:sym typeface="Book Antiqua"/>
                        </a:rPr>
                        <a:t>      X1</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76200">
                      <a:solidFill>
                        <a:srgbClr val="FFFFFF"/>
                      </a:solidFill>
                    </a:lnB>
                    <a:solidFill>
                      <a:srgbClr val="9E8E5C"/>
                    </a:solidFill>
                  </a:tcPr>
                </a:tc>
                <a:tc>
                  <a:txBody>
                    <a:bodyPr/>
                    <a:lstStyle/>
                    <a:p>
                      <a:pPr algn="l" defTabSz="1828800">
                        <a:defRPr b="0" sz="1800">
                          <a:solidFill>
                            <a:srgbClr val="000000"/>
                          </a:solidFill>
                        </a:defRPr>
                      </a:pPr>
                      <a:r>
                        <a:rPr b="1" sz="3600">
                          <a:solidFill>
                            <a:srgbClr val="FFFFFF"/>
                          </a:solidFill>
                          <a:latin typeface="Book Antiqua"/>
                          <a:ea typeface="Book Antiqua"/>
                          <a:cs typeface="Book Antiqua"/>
                          <a:sym typeface="Book Antiqua"/>
                        </a:rPr>
                        <a:t>      X2</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76200">
                      <a:solidFill>
                        <a:srgbClr val="FFFFFF"/>
                      </a:solidFill>
                    </a:lnB>
                    <a:solidFill>
                      <a:srgbClr val="9E8E5C"/>
                    </a:solidFill>
                  </a:tcPr>
                </a:tc>
                <a:tc>
                  <a:txBody>
                    <a:bodyPr/>
                    <a:lstStyle/>
                    <a:p>
                      <a:pPr algn="l" defTabSz="1828800">
                        <a:defRPr b="0" sz="1800">
                          <a:solidFill>
                            <a:srgbClr val="000000"/>
                          </a:solidFill>
                        </a:defRPr>
                      </a:pPr>
                      <a:r>
                        <a:rPr b="1" sz="3600">
                          <a:solidFill>
                            <a:srgbClr val="FFFFFF"/>
                          </a:solidFill>
                          <a:latin typeface="Book Antiqua"/>
                          <a:ea typeface="Book Antiqua"/>
                          <a:cs typeface="Book Antiqua"/>
                          <a:sym typeface="Book Antiqua"/>
                        </a:rPr>
                        <a:t>_ _ _ _ _ _</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76200">
                      <a:solidFill>
                        <a:srgbClr val="FFFFFF"/>
                      </a:solidFill>
                    </a:lnB>
                    <a:solidFill>
                      <a:srgbClr val="9E8E5C"/>
                    </a:solidFill>
                  </a:tcPr>
                </a:tc>
                <a:tc>
                  <a:txBody>
                    <a:bodyPr/>
                    <a:lstStyle/>
                    <a:p>
                      <a:pPr algn="l" defTabSz="1828800">
                        <a:defRPr b="0" sz="1800">
                          <a:solidFill>
                            <a:srgbClr val="000000"/>
                          </a:solidFill>
                        </a:defRPr>
                      </a:pPr>
                      <a:r>
                        <a:rPr b="1" sz="3600">
                          <a:solidFill>
                            <a:srgbClr val="FFFFFF"/>
                          </a:solidFill>
                          <a:latin typeface="Book Antiqua"/>
                          <a:ea typeface="Book Antiqua"/>
                          <a:cs typeface="Book Antiqua"/>
                          <a:sym typeface="Book Antiqua"/>
                        </a:rPr>
                        <a:t>      Xn</a:t>
                      </a:r>
                    </a:p>
                  </a:txBody>
                  <a:tcPr marL="45720" marR="45720" marT="45720" marB="45720" anchor="t" anchorCtr="0" horzOverflow="overflow">
                    <a:lnL w="25400">
                      <a:solidFill>
                        <a:srgbClr val="FFFFFF"/>
                      </a:solidFill>
                    </a:lnL>
                    <a:lnR w="25400">
                      <a:solidFill>
                        <a:srgbClr val="FFFFFF"/>
                      </a:solidFill>
                    </a:lnR>
                    <a:lnT w="25400">
                      <a:solidFill>
                        <a:srgbClr val="FFFFFF"/>
                      </a:solidFill>
                    </a:lnT>
                    <a:lnB w="76200">
                      <a:solidFill>
                        <a:srgbClr val="FFFFFF"/>
                      </a:solidFill>
                    </a:lnB>
                    <a:solidFill>
                      <a:srgbClr val="9E8E5C"/>
                    </a:solidFill>
                  </a:tcPr>
                </a:tc>
              </a:tr>
              <a:tr h="994435">
                <a:tc>
                  <a:txBody>
                    <a:bodyPr/>
                    <a:lstStyle/>
                    <a:p>
                      <a:pPr algn="l" defTabSz="1828800">
                        <a:defRPr sz="1800">
                          <a:solidFill>
                            <a:srgbClr val="000000"/>
                          </a:solidFill>
                        </a:defRPr>
                      </a:pPr>
                      <a:r>
                        <a:rPr sz="3600">
                          <a:latin typeface="Book Antiqua"/>
                          <a:ea typeface="Book Antiqua"/>
                          <a:cs typeface="Book Antiqua"/>
                          <a:sym typeface="Book Antiqua"/>
                        </a:rPr>
                        <a:t>     p(x) </a:t>
                      </a:r>
                    </a:p>
                  </a:txBody>
                  <a:tcPr marL="45720" marR="45720" marT="45720" marB="45720" anchor="t" anchorCtr="0" horzOverflow="overflow">
                    <a:lnL w="25400">
                      <a:solidFill>
                        <a:srgbClr val="FFFFFF"/>
                      </a:solidFill>
                    </a:lnL>
                    <a:lnR w="25400">
                      <a:solidFill>
                        <a:srgbClr val="FFFFFF"/>
                      </a:solidFill>
                    </a:lnR>
                    <a:lnT w="76200">
                      <a:solidFill>
                        <a:srgbClr val="FFFFFF"/>
                      </a:solidFill>
                    </a:lnT>
                    <a:lnB w="25400">
                      <a:solidFill>
                        <a:srgbClr val="FFFFFF"/>
                      </a:solidFill>
                    </a:lnB>
                    <a:solidFill>
                      <a:srgbClr val="DEDAD1"/>
                    </a:solidFill>
                  </a:tcPr>
                </a:tc>
                <a:tc>
                  <a:txBody>
                    <a:bodyPr/>
                    <a:lstStyle/>
                    <a:p>
                      <a:pPr algn="l" defTabSz="1828800">
                        <a:defRPr sz="1800">
                          <a:solidFill>
                            <a:srgbClr val="000000"/>
                          </a:solidFill>
                        </a:defRPr>
                      </a:pPr>
                      <a:r>
                        <a:rPr sz="3600">
                          <a:latin typeface="Book Antiqua"/>
                          <a:ea typeface="Book Antiqua"/>
                          <a:cs typeface="Book Antiqua"/>
                          <a:sym typeface="Book Antiqua"/>
                        </a:rPr>
                        <a:t>    p(x1)</a:t>
                      </a:r>
                    </a:p>
                  </a:txBody>
                  <a:tcPr marL="45720" marR="45720" marT="45720" marB="45720" anchor="t" anchorCtr="0" horzOverflow="overflow">
                    <a:lnL w="25400">
                      <a:solidFill>
                        <a:srgbClr val="FFFFFF"/>
                      </a:solidFill>
                    </a:lnL>
                    <a:lnR w="25400">
                      <a:solidFill>
                        <a:srgbClr val="FFFFFF"/>
                      </a:solidFill>
                    </a:lnR>
                    <a:lnT w="76200">
                      <a:solidFill>
                        <a:srgbClr val="FFFFFF"/>
                      </a:solidFill>
                    </a:lnT>
                    <a:lnB w="25400">
                      <a:solidFill>
                        <a:srgbClr val="FFFFFF"/>
                      </a:solidFill>
                    </a:lnB>
                    <a:solidFill>
                      <a:srgbClr val="DEDAD1"/>
                    </a:solidFill>
                  </a:tcPr>
                </a:tc>
                <a:tc>
                  <a:txBody>
                    <a:bodyPr/>
                    <a:lstStyle/>
                    <a:p>
                      <a:pPr algn="l" defTabSz="1828800">
                        <a:defRPr sz="1800">
                          <a:solidFill>
                            <a:srgbClr val="000000"/>
                          </a:solidFill>
                        </a:defRPr>
                      </a:pPr>
                      <a:r>
                        <a:rPr sz="3600">
                          <a:latin typeface="Book Antiqua"/>
                          <a:ea typeface="Book Antiqua"/>
                          <a:cs typeface="Book Antiqua"/>
                          <a:sym typeface="Book Antiqua"/>
                        </a:rPr>
                        <a:t>P(x2)</a:t>
                      </a:r>
                    </a:p>
                  </a:txBody>
                  <a:tcPr marL="45720" marR="45720" marT="45720" marB="45720" anchor="t" anchorCtr="0" horzOverflow="overflow">
                    <a:lnL w="25400">
                      <a:solidFill>
                        <a:srgbClr val="FFFFFF"/>
                      </a:solidFill>
                    </a:lnL>
                    <a:lnR w="25400">
                      <a:solidFill>
                        <a:srgbClr val="FFFFFF"/>
                      </a:solidFill>
                    </a:lnR>
                    <a:lnT w="76200">
                      <a:solidFill>
                        <a:srgbClr val="FFFFFF"/>
                      </a:solidFill>
                    </a:lnT>
                    <a:lnB w="25400">
                      <a:solidFill>
                        <a:srgbClr val="FFFFFF"/>
                      </a:solidFill>
                    </a:lnB>
                    <a:solidFill>
                      <a:srgbClr val="DEDAD1"/>
                    </a:solidFill>
                  </a:tcPr>
                </a:tc>
                <a:tc>
                  <a:txBody>
                    <a:bodyPr/>
                    <a:lstStyle/>
                    <a:p>
                      <a:pPr algn="l" defTabSz="1828800">
                        <a:defRPr sz="1800">
                          <a:solidFill>
                            <a:srgbClr val="000000"/>
                          </a:solidFill>
                        </a:defRPr>
                      </a:pPr>
                      <a:r>
                        <a:rPr sz="3600">
                          <a:latin typeface="Book Antiqua"/>
                          <a:ea typeface="Book Antiqua"/>
                          <a:cs typeface="Book Antiqua"/>
                          <a:sym typeface="Book Antiqua"/>
                        </a:rPr>
                        <a:t>_ _ _ _ _ _</a:t>
                      </a:r>
                    </a:p>
                  </a:txBody>
                  <a:tcPr marL="45720" marR="45720" marT="45720" marB="45720" anchor="t" anchorCtr="0" horzOverflow="overflow">
                    <a:lnL w="25400">
                      <a:solidFill>
                        <a:srgbClr val="FFFFFF"/>
                      </a:solidFill>
                    </a:lnL>
                    <a:lnR w="25400">
                      <a:solidFill>
                        <a:srgbClr val="FFFFFF"/>
                      </a:solidFill>
                    </a:lnR>
                    <a:lnT w="76200">
                      <a:solidFill>
                        <a:srgbClr val="FFFFFF"/>
                      </a:solidFill>
                    </a:lnT>
                    <a:lnB w="25400">
                      <a:solidFill>
                        <a:srgbClr val="FFFFFF"/>
                      </a:solidFill>
                    </a:lnB>
                    <a:solidFill>
                      <a:srgbClr val="DEDAD1"/>
                    </a:solidFill>
                  </a:tcPr>
                </a:tc>
                <a:tc>
                  <a:txBody>
                    <a:bodyPr/>
                    <a:lstStyle/>
                    <a:p>
                      <a:pPr algn="l" defTabSz="1828800">
                        <a:defRPr sz="1800">
                          <a:solidFill>
                            <a:srgbClr val="000000"/>
                          </a:solidFill>
                        </a:defRPr>
                      </a:pPr>
                      <a:r>
                        <a:rPr sz="3600">
                          <a:latin typeface="Book Antiqua"/>
                          <a:ea typeface="Book Antiqua"/>
                          <a:cs typeface="Book Antiqua"/>
                          <a:sym typeface="Book Antiqua"/>
                        </a:rPr>
                        <a:t>     p(xn)</a:t>
                      </a:r>
                    </a:p>
                  </a:txBody>
                  <a:tcPr marL="45720" marR="45720" marT="45720" marB="45720" anchor="t" anchorCtr="0" horzOverflow="overflow">
                    <a:lnL w="25400">
                      <a:solidFill>
                        <a:srgbClr val="FFFFFF"/>
                      </a:solidFill>
                    </a:lnL>
                    <a:lnR w="25400">
                      <a:solidFill>
                        <a:srgbClr val="FFFFFF"/>
                      </a:solidFill>
                    </a:lnR>
                    <a:lnT w="76200">
                      <a:solidFill>
                        <a:srgbClr val="FFFFFF"/>
                      </a:solidFill>
                    </a:lnT>
                    <a:lnB w="25400">
                      <a:solidFill>
                        <a:srgbClr val="FFFFFF"/>
                      </a:solidFill>
                    </a:lnB>
                    <a:solidFill>
                      <a:srgbClr val="DEDAD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Title 1"/>
          <p:cNvSpPr txBox="1"/>
          <p:nvPr>
            <p:ph type="title"/>
          </p:nvPr>
        </p:nvSpPr>
        <p:spPr>
          <a:xfrm>
            <a:off x="5185850" y="1248220"/>
            <a:ext cx="17823375" cy="1088580"/>
          </a:xfrm>
          <a:prstGeom prst="rect">
            <a:avLst/>
          </a:prstGeom>
        </p:spPr>
        <p:txBody>
          <a:bodyPr/>
          <a:lstStyle>
            <a:lvl1pPr defTabSz="713231">
              <a:defRPr sz="4992">
                <a:solidFill>
                  <a:srgbClr val="17B0E4"/>
                </a:solidFill>
                <a:latin typeface="Arial Black"/>
                <a:ea typeface="Arial Black"/>
                <a:cs typeface="Arial Black"/>
                <a:sym typeface="Arial Black"/>
              </a:defRPr>
            </a:lvl1pPr>
          </a:lstStyle>
          <a:p>
            <a:pPr/>
            <a:r>
              <a:t>Joint Probability Distribution:</a:t>
            </a:r>
          </a:p>
        </p:txBody>
      </p:sp>
      <p:sp>
        <p:nvSpPr>
          <p:cNvPr id="291" name="Content Placeholder 2"/>
          <p:cNvSpPr txBox="1"/>
          <p:nvPr>
            <p:ph type="body" idx="1"/>
          </p:nvPr>
        </p:nvSpPr>
        <p:spPr>
          <a:xfrm>
            <a:off x="871220" y="2336799"/>
            <a:ext cx="22138004" cy="12186922"/>
          </a:xfrm>
          <a:prstGeom prst="rect">
            <a:avLst/>
          </a:prstGeom>
        </p:spPr>
        <p:txBody>
          <a:bodyPr/>
          <a:lstStyle/>
          <a:p>
            <a:pPr marL="0" indent="0">
              <a:buSzTx/>
              <a:buFont typeface="Wingdings 3"/>
              <a:buNone/>
              <a:defRPr sz="5600">
                <a:solidFill>
                  <a:srgbClr val="C00000"/>
                </a:solidFill>
                <a:latin typeface="Arial"/>
                <a:ea typeface="Arial"/>
                <a:cs typeface="Arial"/>
                <a:sym typeface="Arial"/>
              </a:defRPr>
            </a:pPr>
            <a:r>
              <a:t> </a:t>
            </a:r>
            <a:br/>
            <a:r>
              <a:rPr sz="6400">
                <a:solidFill>
                  <a:srgbClr val="444444"/>
                </a:solidFill>
                <a:latin typeface="Open Sans"/>
                <a:ea typeface="Open Sans"/>
                <a:cs typeface="Open Sans"/>
                <a:sym typeface="Open Sans"/>
              </a:rPr>
              <a:t>In general, if X and Y are two random variables, the probability distribution that defines their simultaneous behavior is called a joint probability distribution.</a:t>
            </a:r>
            <a:endParaRPr sz="6400">
              <a:solidFill>
                <a:srgbClr val="444444"/>
              </a:solidFill>
              <a:latin typeface="Open Sans"/>
              <a:ea typeface="Open Sans"/>
              <a:cs typeface="Open Sans"/>
              <a:sym typeface="Open Sans"/>
            </a:endParaRPr>
          </a:p>
          <a:p>
            <a:pPr marL="0" indent="0">
              <a:buSzTx/>
              <a:buFont typeface="Wingdings 3"/>
              <a:buNone/>
              <a:defRPr sz="6400">
                <a:solidFill>
                  <a:srgbClr val="444444"/>
                </a:solidFill>
                <a:latin typeface="Open Sans"/>
                <a:ea typeface="Open Sans"/>
                <a:cs typeface="Open Sans"/>
                <a:sym typeface="Open Sans"/>
              </a:defRPr>
            </a:pPr>
            <a:r>
              <a:t>For example: X : the length of one dimension of an injection- molded part, and Y : the length of another dimension. </a:t>
            </a:r>
          </a:p>
          <a:p>
            <a:pPr marL="0" indent="0">
              <a:buSzTx/>
              <a:buFont typeface="Wingdings 3"/>
              <a:buNone/>
              <a:defRPr sz="6400">
                <a:solidFill>
                  <a:srgbClr val="444444"/>
                </a:solidFill>
                <a:latin typeface="Open Sans"/>
                <a:ea typeface="Open Sans"/>
                <a:cs typeface="Open Sans"/>
                <a:sym typeface="Open Sans"/>
              </a:defRPr>
            </a:pPr>
            <a:r>
              <a:t>We might be interested in P(2.95 &lt; X &lt; 3.05 and 7.60 &lt;Y &lt;7.80)</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Title 1"/>
          <p:cNvSpPr txBox="1"/>
          <p:nvPr>
            <p:ph type="title"/>
          </p:nvPr>
        </p:nvSpPr>
        <p:spPr>
          <a:xfrm>
            <a:off x="5185850" y="1248220"/>
            <a:ext cx="17823375" cy="1088580"/>
          </a:xfrm>
          <a:prstGeom prst="rect">
            <a:avLst/>
          </a:prstGeom>
        </p:spPr>
        <p:txBody>
          <a:bodyPr/>
          <a:lstStyle>
            <a:lvl1pPr defTabSz="713231">
              <a:defRPr sz="4992">
                <a:solidFill>
                  <a:srgbClr val="17B0E4"/>
                </a:solidFill>
                <a:latin typeface="Arial Black"/>
                <a:ea typeface="Arial Black"/>
                <a:cs typeface="Arial Black"/>
                <a:sym typeface="Arial Black"/>
              </a:defRPr>
            </a:lvl1pPr>
          </a:lstStyle>
          <a:p>
            <a:pPr/>
            <a:r>
              <a:t>Joint Probability Distribution:</a:t>
            </a:r>
          </a:p>
        </p:txBody>
      </p:sp>
      <p:sp>
        <p:nvSpPr>
          <p:cNvPr id="294" name="Content Placeholder 2"/>
          <p:cNvSpPr txBox="1"/>
          <p:nvPr>
            <p:ph type="body" idx="1"/>
          </p:nvPr>
        </p:nvSpPr>
        <p:spPr>
          <a:xfrm>
            <a:off x="871220" y="2336799"/>
            <a:ext cx="22138004" cy="12186922"/>
          </a:xfrm>
          <a:prstGeom prst="rect">
            <a:avLst/>
          </a:prstGeom>
        </p:spPr>
        <p:txBody>
          <a:bodyPr/>
          <a:lstStyle/>
          <a:p>
            <a:pPr marL="0" indent="0">
              <a:buSzTx/>
              <a:buFont typeface="Wingdings 3"/>
              <a:buNone/>
              <a:defRPr sz="5600">
                <a:solidFill>
                  <a:srgbClr val="C00000"/>
                </a:solidFill>
                <a:latin typeface="Arial"/>
                <a:ea typeface="Arial"/>
                <a:cs typeface="Arial"/>
                <a:sym typeface="Arial"/>
              </a:defRPr>
            </a:pPr>
            <a:r>
              <a:t> </a:t>
            </a:r>
            <a:br/>
          </a:p>
        </p:txBody>
      </p:sp>
      <p:pic>
        <p:nvPicPr>
          <p:cNvPr id="295" name="Picture 5" descr="Picture 5"/>
          <p:cNvPicPr>
            <a:picLocks noChangeAspect="1"/>
          </p:cNvPicPr>
          <p:nvPr/>
        </p:nvPicPr>
        <p:blipFill>
          <a:blip r:embed="rId2">
            <a:extLst/>
          </a:blip>
          <a:stretch>
            <a:fillRect/>
          </a:stretch>
        </p:blipFill>
        <p:spPr>
          <a:xfrm>
            <a:off x="2335235" y="2924087"/>
            <a:ext cx="18075686" cy="95436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Title 1"/>
          <p:cNvSpPr txBox="1"/>
          <p:nvPr>
            <p:ph type="title"/>
          </p:nvPr>
        </p:nvSpPr>
        <p:spPr>
          <a:xfrm>
            <a:off x="5185850" y="1248220"/>
            <a:ext cx="17823375" cy="1088580"/>
          </a:xfrm>
          <a:prstGeom prst="rect">
            <a:avLst/>
          </a:prstGeom>
        </p:spPr>
        <p:txBody>
          <a:bodyPr/>
          <a:lstStyle>
            <a:lvl1pPr defTabSz="713231">
              <a:defRPr sz="4992">
                <a:solidFill>
                  <a:srgbClr val="17B0E4"/>
                </a:solidFill>
                <a:latin typeface="Arial Black"/>
                <a:ea typeface="Arial Black"/>
                <a:cs typeface="Arial Black"/>
                <a:sym typeface="Arial Black"/>
              </a:defRPr>
            </a:lvl1pPr>
          </a:lstStyle>
          <a:p>
            <a:pPr/>
            <a:r>
              <a:t>Joint Probability Distribution:</a:t>
            </a:r>
          </a:p>
        </p:txBody>
      </p:sp>
      <p:sp>
        <p:nvSpPr>
          <p:cNvPr id="298" name="Content Placeholder 2"/>
          <p:cNvSpPr txBox="1"/>
          <p:nvPr>
            <p:ph type="body" idx="1"/>
          </p:nvPr>
        </p:nvSpPr>
        <p:spPr>
          <a:xfrm>
            <a:off x="871220" y="2336799"/>
            <a:ext cx="22138004" cy="12186922"/>
          </a:xfrm>
          <a:prstGeom prst="rect">
            <a:avLst/>
          </a:prstGeom>
        </p:spPr>
        <p:txBody>
          <a:bodyPr/>
          <a:lstStyle/>
          <a:p>
            <a:pPr marL="0" indent="0">
              <a:buSzTx/>
              <a:buFont typeface="Wingdings 3"/>
              <a:buNone/>
              <a:defRPr sz="5600">
                <a:solidFill>
                  <a:srgbClr val="C00000"/>
                </a:solidFill>
                <a:latin typeface="Arial"/>
                <a:ea typeface="Arial"/>
                <a:cs typeface="Arial"/>
                <a:sym typeface="Arial"/>
              </a:defRPr>
            </a:pPr>
            <a:r>
              <a:t> </a:t>
            </a:r>
            <a:br/>
            <a:r>
              <a:rPr sz="6400">
                <a:solidFill>
                  <a:srgbClr val="444444"/>
                </a:solidFill>
                <a:latin typeface="Open Sans"/>
                <a:ea typeface="Open Sans"/>
                <a:cs typeface="Open Sans"/>
                <a:sym typeface="Open Sans"/>
              </a:rPr>
              <a:t>The joint probability distribution of two random variables =</a:t>
            </a:r>
            <a:r>
              <a:rPr b="1" sz="6400">
                <a:solidFill>
                  <a:srgbClr val="444444"/>
                </a:solidFill>
                <a:latin typeface="Open Sans"/>
                <a:ea typeface="Open Sans"/>
                <a:cs typeface="Open Sans"/>
                <a:sym typeface="Open Sans"/>
              </a:rPr>
              <a:t>bivariate probability distribution.</a:t>
            </a:r>
            <a:endParaRPr b="1" sz="6400">
              <a:solidFill>
                <a:srgbClr val="444444"/>
              </a:solidFill>
              <a:latin typeface="Open Sans"/>
              <a:ea typeface="Open Sans"/>
              <a:cs typeface="Open Sans"/>
              <a:sym typeface="Open Sans"/>
            </a:endParaRPr>
          </a:p>
          <a:p>
            <a:pPr marL="0" indent="0">
              <a:buSzTx/>
              <a:buFont typeface="Wingdings 3"/>
              <a:buNone/>
              <a:defRPr sz="6400">
                <a:solidFill>
                  <a:srgbClr val="444444"/>
                </a:solidFill>
                <a:latin typeface="Open Sans"/>
                <a:ea typeface="Open Sans"/>
                <a:cs typeface="Open Sans"/>
                <a:sym typeface="Open Sans"/>
              </a:defRPr>
            </a:pPr>
            <a:r>
              <a:t>The joint probability distribution of two discrete random variables is usually written as P(X=x, Y=y).</a:t>
            </a:r>
          </a:p>
        </p:txBody>
      </p:sp>
      <p:pic>
        <p:nvPicPr>
          <p:cNvPr id="299" name="Picture 4" descr="Picture 4"/>
          <p:cNvPicPr>
            <a:picLocks noChangeAspect="1"/>
          </p:cNvPicPr>
          <p:nvPr/>
        </p:nvPicPr>
        <p:blipFill>
          <a:blip r:embed="rId2">
            <a:extLst/>
          </a:blip>
          <a:stretch>
            <a:fillRect/>
          </a:stretch>
        </p:blipFill>
        <p:spPr>
          <a:xfrm>
            <a:off x="2408970" y="7957394"/>
            <a:ext cx="17059872" cy="451038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Title 1"/>
          <p:cNvSpPr txBox="1"/>
          <p:nvPr>
            <p:ph type="title"/>
          </p:nvPr>
        </p:nvSpPr>
        <p:spPr>
          <a:xfrm>
            <a:off x="436879" y="382282"/>
            <a:ext cx="23510242" cy="13837920"/>
          </a:xfrm>
          <a:prstGeom prst="rect">
            <a:avLst/>
          </a:prstGeom>
        </p:spPr>
        <p:txBody>
          <a:bodyPr/>
          <a:lstStyle/>
          <a:p>
            <a:pPr>
              <a:defRPr sz="4400" u="sng">
                <a:solidFill>
                  <a:srgbClr val="4C6E1B"/>
                </a:solidFill>
                <a:latin typeface="Algerian"/>
                <a:ea typeface="Algerian"/>
                <a:cs typeface="Algerian"/>
                <a:sym typeface="Algerian"/>
              </a:defRPr>
            </a:pPr>
            <a:r>
              <a:t>Application of Joint probability Distribution</a:t>
            </a:r>
            <a:br/>
            <a:r>
              <a:rPr u="none">
                <a:solidFill>
                  <a:srgbClr val="FF0000"/>
                </a:solidFill>
                <a:latin typeface="Trebuchet MS"/>
                <a:ea typeface="Trebuchet MS"/>
                <a:cs typeface="Trebuchet MS"/>
                <a:sym typeface="Trebuchet MS"/>
              </a:rPr>
              <a:t>               </a:t>
            </a:r>
            <a:br>
              <a:rPr u="none">
                <a:solidFill>
                  <a:srgbClr val="FF0000"/>
                </a:solidFill>
                <a:latin typeface="Trebuchet MS"/>
                <a:ea typeface="Trebuchet MS"/>
                <a:cs typeface="Trebuchet MS"/>
                <a:sym typeface="Trebuchet MS"/>
              </a:rPr>
            </a:br>
            <a:br>
              <a:rPr u="none">
                <a:solidFill>
                  <a:srgbClr val="FF0000"/>
                </a:solidFill>
                <a:latin typeface="Trebuchet MS"/>
                <a:ea typeface="Trebuchet MS"/>
                <a:cs typeface="Trebuchet MS"/>
                <a:sym typeface="Trebuchet MS"/>
              </a:rPr>
            </a:br>
            <a:br>
              <a:rPr u="none">
                <a:solidFill>
                  <a:srgbClr val="FF0000"/>
                </a:solidFill>
                <a:latin typeface="Trebuchet MS"/>
                <a:ea typeface="Trebuchet MS"/>
                <a:cs typeface="Trebuchet MS"/>
                <a:sym typeface="Trebuchet MS"/>
              </a:rPr>
            </a:br>
            <a:br>
              <a:rPr u="none">
                <a:solidFill>
                  <a:srgbClr val="FF0000"/>
                </a:solidFill>
                <a:latin typeface="Trebuchet MS"/>
                <a:ea typeface="Trebuchet MS"/>
                <a:cs typeface="Trebuchet MS"/>
                <a:sym typeface="Trebuchet MS"/>
              </a:rPr>
            </a:br>
            <a:r>
              <a:t>Examples of Real Life Joint probability distribution </a:t>
            </a:r>
            <a:r>
              <a:rPr>
                <a:solidFill>
                  <a:srgbClr val="9FE0F5"/>
                </a:solidFill>
              </a:rPr>
              <a:t>:</a:t>
            </a:r>
            <a:br>
              <a:rPr>
                <a:solidFill>
                  <a:srgbClr val="9FE0F5"/>
                </a:solidFill>
              </a:rPr>
            </a:br>
            <a:br>
              <a:rPr>
                <a:solidFill>
                  <a:srgbClr val="9FE0F5"/>
                </a:solidFill>
              </a:rPr>
            </a:br>
            <a:r>
              <a:rPr u="none">
                <a:solidFill>
                  <a:srgbClr val="000000"/>
                </a:solidFill>
                <a:latin typeface="Bahnschrift Light SemiCondensed"/>
                <a:ea typeface="Bahnschrift Light SemiCondensed"/>
                <a:cs typeface="Bahnschrift Light SemiCondensed"/>
                <a:sym typeface="Bahnschrift Light SemiCondensed"/>
              </a:rPr>
              <a:t>1. </a:t>
            </a:r>
            <a:r>
              <a:rPr b="1">
                <a:solidFill>
                  <a:srgbClr val="000000"/>
                </a:solidFill>
                <a:latin typeface="Bahnschrift Light SemiCondensed"/>
                <a:ea typeface="Bahnschrift Light SemiCondensed"/>
                <a:cs typeface="Bahnschrift Light SemiCondensed"/>
                <a:sym typeface="Bahnschrift Light SemiCondensed"/>
              </a:rPr>
              <a:t>Analysts</a:t>
            </a:r>
            <a:r>
              <a:rPr u="none">
                <a:solidFill>
                  <a:srgbClr val="000000"/>
                </a:solidFill>
                <a:latin typeface="Bahnschrift Light SemiCondensed"/>
                <a:ea typeface="Bahnschrift Light SemiCondensed"/>
                <a:cs typeface="Bahnschrift Light SemiCondensed"/>
                <a:sym typeface="Bahnschrift Light SemiCondensed"/>
              </a:rPr>
              <a:t>: Use joint probability as a tool when two or more observable events can occur simultaneously .</a:t>
            </a:r>
            <a:br>
              <a:rPr u="none">
                <a:solidFill>
                  <a:srgbClr val="000000"/>
                </a:solidFill>
                <a:latin typeface="Bahnschrift Light SemiCondensed"/>
                <a:ea typeface="Bahnschrift Light SemiCondensed"/>
                <a:cs typeface="Bahnschrift Light SemiCondensed"/>
                <a:sym typeface="Bahnschrift Light SemiCondensed"/>
              </a:rPr>
            </a:br>
            <a:r>
              <a:rPr u="none">
                <a:solidFill>
                  <a:srgbClr val="000000"/>
                </a:solidFill>
                <a:latin typeface="Bahnschrift Light SemiCondensed"/>
                <a:ea typeface="Bahnschrift Light SemiCondensed"/>
                <a:cs typeface="Bahnschrift Light SemiCondensed"/>
                <a:sym typeface="Bahnschrift Light SemiCondensed"/>
              </a:rPr>
              <a:t>2</a:t>
            </a:r>
            <a:r>
              <a:rPr b="1" u="none">
                <a:solidFill>
                  <a:srgbClr val="000000"/>
                </a:solidFill>
                <a:latin typeface="Bahnschrift Light SemiCondensed"/>
                <a:ea typeface="Bahnschrift Light SemiCondensed"/>
                <a:cs typeface="Bahnschrift Light SemiCondensed"/>
                <a:sym typeface="Bahnschrift Light SemiCondensed"/>
              </a:rPr>
              <a:t>. </a:t>
            </a:r>
            <a:r>
              <a:rPr b="1">
                <a:solidFill>
                  <a:srgbClr val="000000"/>
                </a:solidFill>
                <a:latin typeface="Bahnschrift Light SemiCondensed"/>
                <a:ea typeface="Bahnschrift Light SemiCondensed"/>
                <a:cs typeface="Bahnschrift Light SemiCondensed"/>
                <a:sym typeface="Bahnschrift Light SemiCondensed"/>
              </a:rPr>
              <a:t>Sports Strategies </a:t>
            </a:r>
            <a:r>
              <a:rPr>
                <a:solidFill>
                  <a:srgbClr val="000000"/>
                </a:solidFill>
                <a:latin typeface="Bahnschrift Light SemiCondensed"/>
                <a:ea typeface="Bahnschrift Light SemiCondensed"/>
                <a:cs typeface="Bahnschrift Light SemiCondensed"/>
                <a:sym typeface="Bahnschrift Light SemiCondensed"/>
              </a:rPr>
              <a:t>: </a:t>
            </a:r>
            <a:r>
              <a:rPr u="none">
                <a:solidFill>
                  <a:srgbClr val="000000"/>
                </a:solidFill>
                <a:latin typeface="Bahnschrift Light SemiCondensed"/>
                <a:ea typeface="Bahnschrift Light SemiCondensed"/>
                <a:cs typeface="Bahnschrift Light SemiCondensed"/>
                <a:sym typeface="Bahnschrift Light SemiCondensed"/>
              </a:rPr>
              <a:t>ex : A cricket coach evaluates a player's batting and bowling capability by taking his average performances in previous matches before placing him in the lineup.</a:t>
            </a:r>
            <a:br>
              <a:rPr u="none">
                <a:solidFill>
                  <a:srgbClr val="000000"/>
                </a:solidFill>
                <a:latin typeface="Bahnschrift Light SemiCondensed"/>
                <a:ea typeface="Bahnschrift Light SemiCondensed"/>
                <a:cs typeface="Bahnschrift Light SemiCondensed"/>
                <a:sym typeface="Bahnschrift Light SemiCondensed"/>
              </a:rPr>
            </a:br>
          </a:p>
        </p:txBody>
      </p:sp>
      <p:sp>
        <p:nvSpPr>
          <p:cNvPr id="302" name="Content Placeholder 2"/>
          <p:cNvSpPr txBox="1"/>
          <p:nvPr>
            <p:ph type="body" sz="quarter" idx="1"/>
          </p:nvPr>
        </p:nvSpPr>
        <p:spPr>
          <a:xfrm>
            <a:off x="2922903" y="-1534161"/>
            <a:ext cx="17830801" cy="1916441"/>
          </a:xfrm>
          <a:prstGeom prst="rect">
            <a:avLst/>
          </a:prstGeom>
        </p:spPr>
        <p:txBody>
          <a:bodyPr/>
          <a:lstStyle/>
          <a:p>
            <a:pPr/>
          </a:p>
        </p:txBody>
      </p:sp>
      <p:pic>
        <p:nvPicPr>
          <p:cNvPr id="303" name="Picture 4" descr="Picture 4"/>
          <p:cNvPicPr>
            <a:picLocks noChangeAspect="1"/>
          </p:cNvPicPr>
          <p:nvPr/>
        </p:nvPicPr>
        <p:blipFill>
          <a:blip r:embed="rId2">
            <a:extLst/>
          </a:blip>
          <a:stretch>
            <a:fillRect/>
          </a:stretch>
        </p:blipFill>
        <p:spPr>
          <a:xfrm>
            <a:off x="436880" y="1286332"/>
            <a:ext cx="18976535" cy="24888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Content Placeholder 2"/>
          <p:cNvSpPr txBox="1"/>
          <p:nvPr>
            <p:ph type="body" sz="quarter" idx="1"/>
          </p:nvPr>
        </p:nvSpPr>
        <p:spPr>
          <a:xfrm>
            <a:off x="2865120" y="4267200"/>
            <a:ext cx="12945151" cy="4021395"/>
          </a:xfrm>
          <a:prstGeom prst="rect">
            <a:avLst/>
          </a:prstGeom>
        </p:spPr>
        <p:txBody>
          <a:bodyPr/>
          <a:lstStyle>
            <a:lvl1pPr marL="0" indent="0">
              <a:buSzTx/>
              <a:buFont typeface="Wingdings 3"/>
              <a:buNone/>
              <a:defRPr sz="13000">
                <a:solidFill>
                  <a:srgbClr val="A50D47"/>
                </a:solidFill>
                <a:latin typeface="Lucida Calligraphy"/>
                <a:ea typeface="Lucida Calligraphy"/>
                <a:cs typeface="Lucida Calligraphy"/>
                <a:sym typeface="Lucida Calligraphy"/>
              </a:defRPr>
            </a:lvl1pPr>
          </a:lstStyle>
          <a:p>
            <a:pPr/>
            <a:r>
              <a:t>Thank you</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Title 1"/>
          <p:cNvSpPr txBox="1"/>
          <p:nvPr>
            <p:ph type="title"/>
          </p:nvPr>
        </p:nvSpPr>
        <p:spPr>
          <a:prstGeom prst="rect">
            <a:avLst/>
          </a:prstGeom>
        </p:spPr>
        <p:txBody>
          <a:bodyPr/>
          <a:lstStyle>
            <a:lvl1pPr defTabSz="784225">
              <a:defRPr sz="9500"/>
            </a:lvl1pPr>
          </a:lstStyle>
          <a:p>
            <a:pPr/>
            <a:r>
              <a:t>APPLICATION OF CORRELATION AND REGRESSION</a:t>
            </a:r>
          </a:p>
        </p:txBody>
      </p:sp>
      <p:sp>
        <p:nvSpPr>
          <p:cNvPr id="308" name="Subtitle 2"/>
          <p:cNvSpPr txBox="1"/>
          <p:nvPr>
            <p:ph type="body" sz="quarter" idx="1"/>
          </p:nvPr>
        </p:nvSpPr>
        <p:spPr>
          <a:xfrm>
            <a:off x="2381250" y="8141451"/>
            <a:ext cx="19621500" cy="2057402"/>
          </a:xfrm>
          <a:prstGeom prst="rect">
            <a:avLst/>
          </a:prstGeom>
        </p:spPr>
        <p:txBody>
          <a:bodyPr/>
          <a:lstStyle/>
          <a:p>
            <a:pPr defTabSz="569594">
              <a:spcBef>
                <a:spcPts val="1100"/>
              </a:spcBef>
              <a:defRPr sz="4500"/>
            </a:pPr>
            <a:r>
              <a:t>PRESENTED BY: BANU PRIYA B NAIK</a:t>
            </a:r>
          </a:p>
          <a:p>
            <a:pPr defTabSz="569594">
              <a:spcBef>
                <a:spcPts val="1100"/>
              </a:spcBef>
              <a:defRPr sz="4500"/>
            </a:pPr>
            <a:r>
              <a:t>                              1DT19CS025</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Title 1"/>
          <p:cNvSpPr txBox="1"/>
          <p:nvPr>
            <p:ph type="title"/>
          </p:nvPr>
        </p:nvSpPr>
        <p:spPr>
          <a:xfrm>
            <a:off x="1869905" y="-233561"/>
            <a:ext cx="19621502" cy="4876803"/>
          </a:xfrm>
          <a:prstGeom prst="rect">
            <a:avLst/>
          </a:prstGeom>
        </p:spPr>
        <p:txBody>
          <a:bodyPr/>
          <a:lstStyle>
            <a:lvl1pPr>
              <a:defRPr sz="9000">
                <a:latin typeface="Calibri"/>
                <a:ea typeface="Calibri"/>
                <a:cs typeface="Calibri"/>
                <a:sym typeface="Calibri"/>
              </a:defRPr>
            </a:lvl1pPr>
          </a:lstStyle>
          <a:p>
            <a:pPr/>
            <a:r>
              <a:t>CORRELATION AND REGRESSION</a:t>
            </a:r>
          </a:p>
        </p:txBody>
      </p:sp>
      <p:sp>
        <p:nvSpPr>
          <p:cNvPr id="311" name="Content Placeholder 2"/>
          <p:cNvSpPr txBox="1"/>
          <p:nvPr>
            <p:ph type="body" sz="half" idx="1"/>
          </p:nvPr>
        </p:nvSpPr>
        <p:spPr>
          <a:xfrm>
            <a:off x="2381250" y="6602421"/>
            <a:ext cx="19621500" cy="4212686"/>
          </a:xfrm>
          <a:prstGeom prst="rect">
            <a:avLst/>
          </a:prstGeom>
        </p:spPr>
        <p:txBody>
          <a:bodyPr/>
          <a:lstStyle>
            <a:lvl1pPr marL="477316" indent="-477316" defTabSz="718184">
              <a:spcBef>
                <a:spcPts val="1100"/>
              </a:spcBef>
              <a:defRPr sz="5200"/>
            </a:lvl1pPr>
          </a:lstStyle>
          <a:p>
            <a:pPr/>
            <a:r>
              <a:t>  Correlation analysis is a form of statistics that helps to determine the relationship between two variables where a high correlation indicates a strong relationship, and a weak correlation indicates that they are not closely related.</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Title 1"/>
          <p:cNvSpPr txBox="1"/>
          <p:nvPr>
            <p:ph type="title"/>
          </p:nvPr>
        </p:nvSpPr>
        <p:spPr>
          <a:xfrm>
            <a:off x="2381250" y="-546177"/>
            <a:ext cx="19621500" cy="4876803"/>
          </a:xfrm>
          <a:prstGeom prst="rect">
            <a:avLst/>
          </a:prstGeom>
        </p:spPr>
        <p:txBody>
          <a:bodyPr/>
          <a:lstStyle>
            <a:lvl1pPr>
              <a:defRPr sz="9000">
                <a:latin typeface="Calibri"/>
                <a:ea typeface="Calibri"/>
                <a:cs typeface="Calibri"/>
                <a:sym typeface="Calibri"/>
              </a:defRPr>
            </a:lvl1pPr>
          </a:lstStyle>
          <a:p>
            <a:pPr/>
            <a:r>
              <a:t>APPLICATION OF CORRELATION AND REGRESSION:</a:t>
            </a:r>
          </a:p>
        </p:txBody>
      </p:sp>
      <p:sp>
        <p:nvSpPr>
          <p:cNvPr id="314" name="Content Placeholder 2"/>
          <p:cNvSpPr txBox="1"/>
          <p:nvPr>
            <p:ph type="body" idx="1"/>
          </p:nvPr>
        </p:nvSpPr>
        <p:spPr>
          <a:xfrm>
            <a:off x="2381250" y="4310307"/>
            <a:ext cx="19621500" cy="7940186"/>
          </a:xfrm>
          <a:prstGeom prst="rect">
            <a:avLst/>
          </a:prstGeom>
        </p:spPr>
        <p:txBody>
          <a:bodyPr/>
          <a:lstStyle/>
          <a:p>
            <a:pPr marL="285292" indent="-285292" defTabSz="429259">
              <a:spcBef>
                <a:spcPts val="400"/>
              </a:spcBef>
              <a:defRPr sz="3300"/>
            </a:pPr>
            <a:r>
              <a:t>    Basic examples of correlation can be seen around us in our daily lives when we say that the demand and price of a commodity are correlated, or the amount of rainfall and crop output of an area are correlated. </a:t>
            </a:r>
          </a:p>
          <a:p>
            <a:pPr marL="285292" indent="-285292" defTabSz="429259">
              <a:spcBef>
                <a:spcPts val="400"/>
              </a:spcBef>
              <a:defRPr sz="3300"/>
            </a:pPr>
            <a:r>
              <a:t>    An important aspect is that when the price of the commodity goes up, and its demand goes down; they are negatively correlated. </a:t>
            </a:r>
          </a:p>
          <a:p>
            <a:pPr marL="285292" indent="-285292" defTabSz="429259">
              <a:spcBef>
                <a:spcPts val="400"/>
              </a:spcBef>
              <a:defRPr sz="3300"/>
            </a:pPr>
            <a:r>
              <a:t>    On the other hand, when the rainfall received in a region is high, and its crop production increases; they are said to be positively correlated. </a:t>
            </a:r>
          </a:p>
          <a:p>
            <a:pPr marL="285292" indent="-285292" defTabSz="429259">
              <a:spcBef>
                <a:spcPts val="400"/>
              </a:spcBef>
              <a:defRPr sz="3300"/>
            </a:pPr>
            <a:r>
              <a:t>    In general, the value of r lies in a range between -1 to 1; and we can say that if the value of r is such that:  </a:t>
            </a:r>
          </a:p>
          <a:p>
            <a:pPr defTabSz="429259">
              <a:spcBef>
                <a:spcPts val="400"/>
              </a:spcBef>
              <a:defRPr sz="3300"/>
            </a:pPr>
            <a:r>
              <a:t>    1&gt;r&gt;0, positive correlation exists</a:t>
            </a:r>
          </a:p>
          <a:p>
            <a:pPr defTabSz="429259">
              <a:spcBef>
                <a:spcPts val="400"/>
              </a:spcBef>
              <a:defRPr sz="3300"/>
            </a:pPr>
            <a:r>
              <a:t>    r=0, no correlation exists-1&lt;r&lt;0</a:t>
            </a:r>
          </a:p>
          <a:p>
            <a:pPr defTabSz="429259">
              <a:spcBef>
                <a:spcPts val="400"/>
              </a:spcBef>
              <a:defRPr sz="3300"/>
            </a:pPr>
            <a:r>
              <a:t>    negative correlation exists</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Title 1"/>
          <p:cNvSpPr txBox="1"/>
          <p:nvPr>
            <p:ph type="title"/>
          </p:nvPr>
        </p:nvSpPr>
        <p:spPr>
          <a:xfrm>
            <a:off x="2381250" y="-570224"/>
            <a:ext cx="19621500" cy="4876803"/>
          </a:xfrm>
          <a:prstGeom prst="rect">
            <a:avLst/>
          </a:prstGeom>
        </p:spPr>
        <p:txBody>
          <a:bodyPr/>
          <a:lstStyle>
            <a:lvl1pPr>
              <a:defRPr sz="9000">
                <a:latin typeface="Calibri"/>
                <a:ea typeface="Calibri"/>
                <a:cs typeface="Calibri"/>
                <a:sym typeface="Calibri"/>
              </a:defRPr>
            </a:lvl1pPr>
          </a:lstStyle>
          <a:p>
            <a:pPr/>
            <a:r>
              <a:t>APPLICATION OF LINEAR REGRESSION IN BUSINESS</a:t>
            </a:r>
          </a:p>
        </p:txBody>
      </p:sp>
      <p:sp>
        <p:nvSpPr>
          <p:cNvPr id="317" name="Content Placeholder 2"/>
          <p:cNvSpPr txBox="1"/>
          <p:nvPr>
            <p:ph type="body" idx="1"/>
          </p:nvPr>
        </p:nvSpPr>
        <p:spPr>
          <a:xfrm>
            <a:off x="2381250" y="4596708"/>
            <a:ext cx="19621500" cy="8203673"/>
          </a:xfrm>
          <a:prstGeom prst="rect">
            <a:avLst/>
          </a:prstGeom>
        </p:spPr>
        <p:txBody>
          <a:bodyPr/>
          <a:lstStyle/>
          <a:p>
            <a:pPr defTabSz="808990">
              <a:defRPr sz="4900"/>
            </a:pPr>
            <a:r>
              <a:t>Businesses often use linear regression to understand the relationship between advertising spending and revenue.</a:t>
            </a:r>
          </a:p>
          <a:p>
            <a:pPr defTabSz="808990">
              <a:defRPr sz="4900"/>
            </a:pPr>
            <a:r>
              <a:t>For example, they might fit a simple linear regression model using advertising spending as the predictor variable and revenue as the response variable. The regression model would take the following form:</a:t>
            </a:r>
          </a:p>
          <a:p>
            <a:pPr defTabSz="808990">
              <a:defRPr sz="4900"/>
            </a:pPr>
            <a:r>
              <a:t> revenue = β0 + β1(ad spending)</a:t>
            </a:r>
          </a:p>
          <a:p>
            <a:pPr defTabSz="808990">
              <a:defRPr sz="4900"/>
            </a:pPr>
            <a:r>
              <a:t> The coefficient β0 would represent total expected revenue when ad spending is zero.</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Content Placeholder 2"/>
          <p:cNvSpPr txBox="1"/>
          <p:nvPr>
            <p:ph type="body" idx="1"/>
          </p:nvPr>
        </p:nvSpPr>
        <p:spPr>
          <a:xfrm>
            <a:off x="2374900" y="1107755"/>
            <a:ext cx="19621500" cy="12412276"/>
          </a:xfrm>
          <a:prstGeom prst="rect">
            <a:avLst/>
          </a:prstGeom>
        </p:spPr>
        <p:txBody>
          <a:bodyPr/>
          <a:lstStyle/>
          <a:p>
            <a:pPr>
              <a:lnSpc>
                <a:spcPct val="90000"/>
              </a:lnSpc>
              <a:spcBef>
                <a:spcPts val="1200"/>
              </a:spcBef>
            </a:pPr>
            <a:r>
              <a:t> The coefficient β1 would represent the average change in  total revenue when ad spending is increased by one unit (e.g. one dollar).</a:t>
            </a:r>
            <a:endParaRPr sz="4800"/>
          </a:p>
          <a:p>
            <a:pPr>
              <a:lnSpc>
                <a:spcPct val="90000"/>
              </a:lnSpc>
              <a:spcBef>
                <a:spcPts val="1200"/>
              </a:spcBef>
            </a:pPr>
            <a:r>
              <a:t>If β1 is negative, it would mean that more ad spending is associated with less revenue.</a:t>
            </a:r>
            <a:endParaRPr sz="4800"/>
          </a:p>
          <a:p>
            <a:pPr>
              <a:lnSpc>
                <a:spcPct val="90000"/>
              </a:lnSpc>
              <a:spcBef>
                <a:spcPts val="1200"/>
              </a:spcBef>
            </a:pPr>
            <a:r>
              <a:t>If β1 is close to zero, it would mean that ad spending has little effect on revenue.</a:t>
            </a:r>
            <a:endParaRPr sz="4800"/>
          </a:p>
          <a:p>
            <a:pPr>
              <a:lnSpc>
                <a:spcPct val="90000"/>
              </a:lnSpc>
              <a:spcBef>
                <a:spcPts val="1200"/>
              </a:spcBef>
            </a:pPr>
            <a:r>
              <a:t>if β1 is positive, it would mean more ad spending is associated with more revenue.</a:t>
            </a:r>
            <a:endParaRPr sz="4800"/>
          </a:p>
          <a:p>
            <a:pPr>
              <a:lnSpc>
                <a:spcPct val="90000"/>
              </a:lnSpc>
              <a:spcBef>
                <a:spcPts val="1700"/>
              </a:spcBef>
            </a:pPr>
            <a:r>
              <a:t>Depending on the value of β1, a company may decide to either decrease or increase their ad spending</a:t>
            </a:r>
            <a:r>
              <a:rPr sz="7400"/>
              <a:t>.</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TextBox 2"/>
          <p:cNvSpPr txBox="1"/>
          <p:nvPr/>
        </p:nvSpPr>
        <p:spPr>
          <a:xfrm>
            <a:off x="5352476" y="2249488"/>
            <a:ext cx="9549130" cy="30530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l" defTabSz="1828800">
              <a:defRPr sz="8000" u="sng">
                <a:solidFill>
                  <a:srgbClr val="13BEC7"/>
                </a:solidFill>
                <a:latin typeface="Forte"/>
                <a:ea typeface="Forte"/>
                <a:cs typeface="Forte"/>
                <a:sym typeface="Forte"/>
              </a:defRPr>
            </a:pPr>
            <a:r>
              <a:t>Continuous Distribution</a:t>
            </a:r>
            <a:r>
              <a:rPr u="none">
                <a:latin typeface="Book Antiqua"/>
                <a:ea typeface="Book Antiqua"/>
                <a:cs typeface="Book Antiqua"/>
                <a:sym typeface="Book Antiqua"/>
              </a:rPr>
              <a:t> :</a:t>
            </a:r>
            <a:endParaRPr u="none">
              <a:latin typeface="Book Antiqua"/>
              <a:ea typeface="Book Antiqua"/>
              <a:cs typeface="Book Antiqua"/>
              <a:sym typeface="Book Antiqua"/>
            </a:endParaRPr>
          </a:p>
          <a:p>
            <a:pPr algn="l" defTabSz="1828800">
              <a:defRPr sz="8000">
                <a:solidFill>
                  <a:srgbClr val="13BEC7"/>
                </a:solidFill>
                <a:latin typeface="Book Antiqua"/>
                <a:ea typeface="Book Antiqua"/>
                <a:cs typeface="Book Antiqua"/>
                <a:sym typeface="Book Antiqua"/>
              </a:defRPr>
            </a:pPr>
            <a:r>
              <a:t>      </a:t>
            </a:r>
          </a:p>
        </p:txBody>
      </p:sp>
      <p:sp>
        <p:nvSpPr>
          <p:cNvPr id="218" name="TextBox 4"/>
          <p:cNvSpPr txBox="1"/>
          <p:nvPr/>
        </p:nvSpPr>
        <p:spPr>
          <a:xfrm>
            <a:off x="5133023" y="3975360"/>
            <a:ext cx="14097213" cy="72059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sz="5600">
                <a:solidFill>
                  <a:srgbClr val="660066"/>
                </a:solidFill>
                <a:latin typeface="Book Antiqua"/>
                <a:ea typeface="Book Antiqua"/>
                <a:cs typeface="Book Antiqua"/>
                <a:sym typeface="Book Antiqua"/>
              </a:defRPr>
            </a:pPr>
            <a:r>
              <a:t>           When the variable being measured is expressed on a continuous scale , its probability distribution is called a </a:t>
            </a:r>
          </a:p>
          <a:p>
            <a:pPr algn="l" defTabSz="1828800">
              <a:defRPr sz="5600">
                <a:solidFill>
                  <a:srgbClr val="660066"/>
                </a:solidFill>
                <a:latin typeface="Book Antiqua"/>
                <a:ea typeface="Book Antiqua"/>
                <a:cs typeface="Book Antiqua"/>
                <a:sym typeface="Book Antiqua"/>
              </a:defRPr>
            </a:pPr>
            <a:r>
              <a:t> continuous distribution.</a:t>
            </a:r>
          </a:p>
          <a:p>
            <a:pPr algn="l" defTabSz="1828800">
              <a:defRPr sz="5600">
                <a:solidFill>
                  <a:srgbClr val="660066"/>
                </a:solidFill>
                <a:latin typeface="Book Antiqua"/>
                <a:ea typeface="Book Antiqua"/>
                <a:cs typeface="Book Antiqua"/>
                <a:sym typeface="Book Antiqua"/>
              </a:defRPr>
            </a:pPr>
          </a:p>
          <a:p>
            <a:pPr algn="l" defTabSz="1828800">
              <a:defRPr sz="6400" u="sng">
                <a:solidFill>
                  <a:srgbClr val="00B050"/>
                </a:solidFill>
                <a:latin typeface="Book Antiqua"/>
                <a:ea typeface="Book Antiqua"/>
                <a:cs typeface="Book Antiqua"/>
                <a:sym typeface="Book Antiqua"/>
              </a:defRPr>
            </a:pPr>
            <a:r>
              <a:t>Example</a:t>
            </a:r>
            <a:r>
              <a:rPr u="none"/>
              <a:t> : </a:t>
            </a:r>
            <a:r>
              <a:rPr sz="5600" u="none">
                <a:solidFill>
                  <a:srgbClr val="CC0099"/>
                </a:solidFill>
              </a:rPr>
              <a:t>The probability distribution of </a:t>
            </a:r>
            <a:endParaRPr sz="5600" u="none">
              <a:solidFill>
                <a:srgbClr val="CC0099"/>
              </a:solidFill>
            </a:endParaRPr>
          </a:p>
          <a:p>
            <a:pPr algn="l" defTabSz="1828800">
              <a:defRPr sz="5600">
                <a:solidFill>
                  <a:srgbClr val="CC0099"/>
                </a:solidFill>
                <a:latin typeface="Book Antiqua"/>
                <a:ea typeface="Book Antiqua"/>
                <a:cs typeface="Book Antiqua"/>
                <a:sym typeface="Book Antiqua"/>
              </a:defRPr>
            </a:pPr>
            <a:r>
              <a:t>                     metal layer thickness is </a:t>
            </a:r>
          </a:p>
          <a:p>
            <a:pPr algn="l" defTabSz="1828800">
              <a:defRPr sz="5600">
                <a:solidFill>
                  <a:srgbClr val="CC0099"/>
                </a:solidFill>
                <a:latin typeface="Book Antiqua"/>
                <a:ea typeface="Book Antiqua"/>
                <a:cs typeface="Book Antiqua"/>
                <a:sym typeface="Book Antiqua"/>
              </a:defRPr>
            </a:pPr>
            <a:r>
              <a:t>                      continuous.</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Title 1"/>
          <p:cNvSpPr txBox="1"/>
          <p:nvPr>
            <p:ph type="title"/>
          </p:nvPr>
        </p:nvSpPr>
        <p:spPr>
          <a:xfrm>
            <a:off x="2381250" y="-858792"/>
            <a:ext cx="19621500" cy="4876803"/>
          </a:xfrm>
          <a:prstGeom prst="rect">
            <a:avLst/>
          </a:prstGeom>
        </p:spPr>
        <p:txBody>
          <a:bodyPr/>
          <a:lstStyle/>
          <a:p>
            <a:pPr>
              <a:defRPr sz="9000">
                <a:latin typeface="Calibri"/>
                <a:ea typeface="Calibri"/>
                <a:cs typeface="Calibri"/>
                <a:sym typeface="Calibri"/>
              </a:defRPr>
            </a:pPr>
            <a:r>
              <a:t>APPLICATION OF LINEAR</a:t>
            </a:r>
            <a:br/>
            <a:r>
              <a:t>REGRESSION IN MEDICAL RESEARCHES:</a:t>
            </a:r>
          </a:p>
        </p:txBody>
      </p:sp>
      <p:sp>
        <p:nvSpPr>
          <p:cNvPr id="322" name="Content Placeholder 2"/>
          <p:cNvSpPr txBox="1"/>
          <p:nvPr>
            <p:ph type="body" idx="1"/>
          </p:nvPr>
        </p:nvSpPr>
        <p:spPr>
          <a:xfrm>
            <a:off x="2374900" y="4406900"/>
            <a:ext cx="19621500" cy="8284448"/>
          </a:xfrm>
          <a:prstGeom prst="rect">
            <a:avLst/>
          </a:prstGeom>
        </p:spPr>
        <p:txBody>
          <a:bodyPr/>
          <a:lstStyle/>
          <a:p>
            <a:pPr/>
            <a:r>
              <a:t>Medical researchers often use linear regression to understand the relationship between drug dosage and blood pressure of patients.</a:t>
            </a:r>
          </a:p>
          <a:p>
            <a:pPr/>
            <a:r>
              <a:t>For example, researchers might administer various dosages of a certain drug to patients and observe how their blood pressure responds. They might fit a simple linear regression model using dosage as the predictor variable and blood pressure as the response variable. The regression model would take the following form:</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Content Placeholder 2"/>
          <p:cNvSpPr txBox="1"/>
          <p:nvPr>
            <p:ph type="body" idx="1"/>
          </p:nvPr>
        </p:nvSpPr>
        <p:spPr>
          <a:xfrm>
            <a:off x="2374900" y="982026"/>
            <a:ext cx="19621500" cy="12070141"/>
          </a:xfrm>
          <a:prstGeom prst="rect">
            <a:avLst/>
          </a:prstGeom>
        </p:spPr>
        <p:txBody>
          <a:bodyPr/>
          <a:lstStyle/>
          <a:p>
            <a:pPr>
              <a:defRPr sz="4200"/>
            </a:pPr>
            <a:r>
              <a:t>blood pressure = β0 + β1(dosage)</a:t>
            </a:r>
          </a:p>
          <a:p>
            <a:pPr>
              <a:defRPr sz="4200"/>
            </a:pPr>
            <a:r>
              <a:t>The coefficient β0 would represent the expected blood pressure when dosage is zero.</a:t>
            </a:r>
          </a:p>
          <a:p>
            <a:pPr>
              <a:defRPr sz="4200"/>
            </a:pPr>
            <a:r>
              <a:t>The coefficient β1 would represent the average change in  blood pressure when dosage is increased by one unit.</a:t>
            </a:r>
          </a:p>
          <a:p>
            <a:pPr>
              <a:defRPr sz="4200"/>
            </a:pPr>
            <a:r>
              <a:t>If β1 is negative, it would mean that an increase in dosage is associated with a decrease in blood pressure.</a:t>
            </a:r>
          </a:p>
          <a:p>
            <a:pPr>
              <a:defRPr sz="4200"/>
            </a:pPr>
            <a:r>
              <a:t>If β1 is close to zero, it would mean that an increase in dosage is associated with no change in blood pressure.</a:t>
            </a:r>
          </a:p>
          <a:p>
            <a:pPr>
              <a:defRPr sz="4200"/>
            </a:pPr>
            <a:r>
              <a:t>If β1 is positive, it would mean that an increase in dosage is associated with an increase in blood pressure.</a:t>
            </a:r>
          </a:p>
          <a:p>
            <a:pPr>
              <a:defRPr sz="4200"/>
            </a:pPr>
            <a:r>
              <a:t>Depending on the value of β1, researchers may decide to change the dosage given to a patient.</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Title 1"/>
          <p:cNvSpPr txBox="1"/>
          <p:nvPr>
            <p:ph type="title"/>
          </p:nvPr>
        </p:nvSpPr>
        <p:spPr>
          <a:xfrm>
            <a:off x="2381250" y="-2013063"/>
            <a:ext cx="19621500" cy="4876802"/>
          </a:xfrm>
          <a:prstGeom prst="rect">
            <a:avLst/>
          </a:prstGeom>
        </p:spPr>
        <p:txBody>
          <a:bodyPr/>
          <a:lstStyle>
            <a:lvl1pPr>
              <a:defRPr>
                <a:latin typeface="Calibri"/>
                <a:ea typeface="Calibri"/>
                <a:cs typeface="Calibri"/>
                <a:sym typeface="Calibri"/>
              </a:defRPr>
            </a:lvl1pPr>
          </a:lstStyle>
          <a:p>
            <a:pPr/>
            <a:r>
              <a:t>CONCLUSION:</a:t>
            </a:r>
          </a:p>
        </p:txBody>
      </p:sp>
      <p:sp>
        <p:nvSpPr>
          <p:cNvPr id="327" name="Content Placeholder 2"/>
          <p:cNvSpPr txBox="1"/>
          <p:nvPr>
            <p:ph type="body" sz="half" idx="1"/>
          </p:nvPr>
        </p:nvSpPr>
        <p:spPr>
          <a:xfrm>
            <a:off x="2381250" y="4898526"/>
            <a:ext cx="19621500" cy="5853416"/>
          </a:xfrm>
          <a:prstGeom prst="rect">
            <a:avLst/>
          </a:prstGeom>
        </p:spPr>
        <p:txBody>
          <a:bodyPr/>
          <a:lstStyle>
            <a:lvl1pPr marL="548640" indent="-548640"/>
          </a:lstStyle>
          <a:p>
            <a:pPr/>
            <a:r>
              <a:t>   Linear regression is used in a wide variety of real-life situations across many different types of industries. Fortunately, statistical software makes it easy to perform linear regression.</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9" name="Picture 2" descr="Picture 2"/>
          <p:cNvPicPr>
            <a:picLocks noChangeAspect="1"/>
          </p:cNvPicPr>
          <p:nvPr/>
        </p:nvPicPr>
        <p:blipFill>
          <a:blip r:embed="rId2">
            <a:extLst/>
          </a:blip>
          <a:stretch>
            <a:fillRect/>
          </a:stretch>
        </p:blipFill>
        <p:spPr>
          <a:xfrm>
            <a:off x="3905191" y="3000348"/>
            <a:ext cx="16459202" cy="697095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 name="Picture 2" descr="Picture 2"/>
          <p:cNvPicPr>
            <a:picLocks noChangeAspect="1"/>
          </p:cNvPicPr>
          <p:nvPr/>
        </p:nvPicPr>
        <p:blipFill>
          <a:blip r:embed="rId2">
            <a:extLst/>
          </a:blip>
          <a:stretch>
            <a:fillRect/>
          </a:stretch>
        </p:blipFill>
        <p:spPr>
          <a:xfrm>
            <a:off x="6287343" y="2249488"/>
            <a:ext cx="10609673" cy="6480721"/>
          </a:xfrm>
          <a:prstGeom prst="rect">
            <a:avLst/>
          </a:prstGeom>
          <a:ln w="12700">
            <a:miter lim="400000"/>
          </a:ln>
        </p:spPr>
      </p:pic>
      <p:sp>
        <p:nvSpPr>
          <p:cNvPr id="221" name="TextBox 1"/>
          <p:cNvSpPr txBox="1"/>
          <p:nvPr/>
        </p:nvSpPr>
        <p:spPr>
          <a:xfrm>
            <a:off x="5658704" y="9738320"/>
            <a:ext cx="6339206" cy="11607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6400">
                <a:solidFill>
                  <a:srgbClr val="0000FF"/>
                </a:solidFill>
                <a:latin typeface="Book Antiqua"/>
                <a:ea typeface="Book Antiqua"/>
                <a:cs typeface="Book Antiqua"/>
                <a:sym typeface="Book Antiqua"/>
              </a:defRPr>
            </a:lvl1pPr>
          </a:lstStyle>
          <a:p>
            <a:pPr/>
            <a:r>
              <a:t>Continuous case </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TextBox 2"/>
          <p:cNvSpPr txBox="1"/>
          <p:nvPr/>
        </p:nvSpPr>
        <p:spPr>
          <a:xfrm>
            <a:off x="5946736" y="2297552"/>
            <a:ext cx="7537070" cy="5898389"/>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l" defTabSz="1828800">
              <a:defRPr sz="7200" u="sng">
                <a:solidFill>
                  <a:srgbClr val="13BEC7"/>
                </a:solidFill>
                <a:latin typeface="Forte"/>
                <a:ea typeface="Forte"/>
                <a:cs typeface="Forte"/>
                <a:sym typeface="Forte"/>
              </a:defRPr>
            </a:pPr>
            <a:r>
              <a:t>Discrete Distribution </a:t>
            </a:r>
            <a:r>
              <a:rPr u="none"/>
              <a:t>:</a:t>
            </a:r>
            <a:endParaRPr u="none"/>
          </a:p>
          <a:p>
            <a:pPr algn="l" defTabSz="1828800">
              <a:defRPr sz="7200">
                <a:solidFill>
                  <a:srgbClr val="13BEC7"/>
                </a:solidFill>
                <a:latin typeface="Forte"/>
                <a:ea typeface="Forte"/>
                <a:cs typeface="Forte"/>
                <a:sym typeface="Forte"/>
              </a:defRPr>
            </a:pPr>
            <a:r>
              <a:t>    </a:t>
            </a:r>
          </a:p>
          <a:p>
            <a:pPr algn="l" defTabSz="1828800">
              <a:defRPr sz="7200">
                <a:solidFill>
                  <a:srgbClr val="13BEC7"/>
                </a:solidFill>
                <a:latin typeface="Forte"/>
                <a:ea typeface="Forte"/>
                <a:cs typeface="Forte"/>
                <a:sym typeface="Forte"/>
              </a:defRPr>
            </a:pPr>
            <a:r>
              <a:t>        </a:t>
            </a:r>
            <a:endParaRPr sz="6400"/>
          </a:p>
          <a:p>
            <a:pPr algn="l" defTabSz="1828800">
              <a:defRPr sz="6400">
                <a:solidFill>
                  <a:srgbClr val="13BEC7"/>
                </a:solidFill>
                <a:latin typeface="Forte"/>
                <a:ea typeface="Forte"/>
                <a:cs typeface="Forte"/>
                <a:sym typeface="Forte"/>
              </a:defRPr>
            </a:pPr>
            <a:r>
              <a:t>       </a:t>
            </a:r>
          </a:p>
        </p:txBody>
      </p:sp>
      <p:sp>
        <p:nvSpPr>
          <p:cNvPr id="224" name="TextBox 3"/>
          <p:cNvSpPr txBox="1"/>
          <p:nvPr/>
        </p:nvSpPr>
        <p:spPr>
          <a:xfrm>
            <a:off x="5226655" y="4121696"/>
            <a:ext cx="13696717" cy="7091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sz="5600">
                <a:solidFill>
                  <a:srgbClr val="92488E"/>
                </a:solidFill>
                <a:latin typeface="Book Antiqua"/>
                <a:ea typeface="Book Antiqua"/>
                <a:cs typeface="Book Antiqua"/>
                <a:sym typeface="Book Antiqua"/>
              </a:defRPr>
            </a:pPr>
            <a:r>
              <a:t>         When the parameter being measured</a:t>
            </a:r>
          </a:p>
          <a:p>
            <a:pPr algn="l" defTabSz="1828800">
              <a:defRPr sz="5600">
                <a:solidFill>
                  <a:srgbClr val="92488E"/>
                </a:solidFill>
                <a:latin typeface="Book Antiqua"/>
                <a:ea typeface="Book Antiqua"/>
                <a:cs typeface="Book Antiqua"/>
                <a:sym typeface="Book Antiqua"/>
              </a:defRPr>
            </a:pPr>
            <a:r>
              <a:t>can only take on certain values , such as the integers 0,1. the probability distribution is called a discrete distribution</a:t>
            </a:r>
          </a:p>
          <a:p>
            <a:pPr algn="l" defTabSz="1828800">
              <a:defRPr sz="5600">
                <a:solidFill>
                  <a:srgbClr val="92488E"/>
                </a:solidFill>
                <a:latin typeface="Book Antiqua"/>
                <a:ea typeface="Book Antiqua"/>
                <a:cs typeface="Book Antiqua"/>
                <a:sym typeface="Book Antiqua"/>
              </a:defRPr>
            </a:pPr>
            <a:r>
              <a:t>      </a:t>
            </a:r>
            <a:r>
              <a:rPr>
                <a:solidFill>
                  <a:srgbClr val="00B050"/>
                </a:solidFill>
              </a:rPr>
              <a:t> </a:t>
            </a:r>
            <a:r>
              <a:rPr u="sng">
                <a:solidFill>
                  <a:srgbClr val="00B050"/>
                </a:solidFill>
              </a:rPr>
              <a:t>Example</a:t>
            </a:r>
            <a:r>
              <a:rPr>
                <a:solidFill>
                  <a:srgbClr val="00B050"/>
                </a:solidFill>
              </a:rPr>
              <a:t> : </a:t>
            </a:r>
            <a:r>
              <a:rPr>
                <a:solidFill>
                  <a:srgbClr val="CC0099"/>
                </a:solidFill>
              </a:rPr>
              <a:t>distribution of the number of nonconformities or defects in printed circuit boards would be a discrete distribution</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6" name="Picture 2" descr="Picture 2"/>
          <p:cNvPicPr>
            <a:picLocks noChangeAspect="1"/>
          </p:cNvPicPr>
          <p:nvPr/>
        </p:nvPicPr>
        <p:blipFill>
          <a:blip r:embed="rId2">
            <a:extLst/>
          </a:blip>
          <a:stretch>
            <a:fillRect/>
          </a:stretch>
        </p:blipFill>
        <p:spPr>
          <a:xfrm>
            <a:off x="5855296" y="2490502"/>
            <a:ext cx="11953328" cy="5794574"/>
          </a:xfrm>
          <a:prstGeom prst="rect">
            <a:avLst/>
          </a:prstGeom>
          <a:ln w="12700">
            <a:miter lim="400000"/>
          </a:ln>
        </p:spPr>
      </p:pic>
      <p:sp>
        <p:nvSpPr>
          <p:cNvPr id="227" name="TextBox 2"/>
          <p:cNvSpPr txBox="1"/>
          <p:nvPr/>
        </p:nvSpPr>
        <p:spPr>
          <a:xfrm>
            <a:off x="6234767" y="9594304"/>
            <a:ext cx="5023963" cy="11607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6400">
                <a:solidFill>
                  <a:srgbClr val="0000FF"/>
                </a:solidFill>
                <a:latin typeface="Book Antiqua"/>
                <a:ea typeface="Book Antiqua"/>
                <a:cs typeface="Book Antiqua"/>
                <a:sym typeface="Book Antiqua"/>
              </a:defRPr>
            </a:lvl1pPr>
          </a:lstStyle>
          <a:p>
            <a:pPr/>
            <a:r>
              <a:t>Discrete case </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TextBox 1"/>
          <p:cNvSpPr txBox="1"/>
          <p:nvPr/>
        </p:nvSpPr>
        <p:spPr>
          <a:xfrm>
            <a:off x="5617988" y="2393503"/>
            <a:ext cx="13107306" cy="6456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sz="6400" u="sng">
                <a:solidFill>
                  <a:srgbClr val="C00000"/>
                </a:solidFill>
                <a:latin typeface="Book Antiqua"/>
                <a:ea typeface="Book Antiqua"/>
                <a:cs typeface="Book Antiqua"/>
                <a:sym typeface="Book Antiqua"/>
              </a:defRPr>
            </a:pPr>
            <a:r>
              <a:t>Binomial Distribution </a:t>
            </a:r>
            <a:r>
              <a:rPr u="none"/>
              <a:t>:</a:t>
            </a:r>
            <a:endParaRPr u="none"/>
          </a:p>
          <a:p>
            <a:pPr algn="l" defTabSz="1828800">
              <a:defRPr sz="6400">
                <a:solidFill>
                  <a:srgbClr val="C00000"/>
                </a:solidFill>
                <a:latin typeface="Book Antiqua"/>
                <a:ea typeface="Book Antiqua"/>
                <a:cs typeface="Book Antiqua"/>
                <a:sym typeface="Book Antiqua"/>
              </a:defRPr>
            </a:pPr>
            <a:r>
              <a:t>     </a:t>
            </a:r>
            <a:r>
              <a:rPr sz="5600">
                <a:solidFill>
                  <a:srgbClr val="002060"/>
                </a:solidFill>
              </a:rPr>
              <a:t>  If p is the probability of success </a:t>
            </a:r>
            <a:endParaRPr sz="5600">
              <a:solidFill>
                <a:srgbClr val="002060"/>
              </a:solidFill>
            </a:endParaRPr>
          </a:p>
          <a:p>
            <a:pPr algn="l" defTabSz="1828800">
              <a:defRPr sz="5600">
                <a:solidFill>
                  <a:srgbClr val="002060"/>
                </a:solidFill>
                <a:latin typeface="Book Antiqua"/>
                <a:ea typeface="Book Antiqua"/>
                <a:cs typeface="Book Antiqua"/>
                <a:sym typeface="Book Antiqua"/>
              </a:defRPr>
            </a:pPr>
            <a:r>
              <a:t>And q is the probability of failure then the probability of x success out </a:t>
            </a:r>
          </a:p>
          <a:p>
            <a:pPr algn="l" defTabSz="1828800">
              <a:defRPr sz="5600">
                <a:solidFill>
                  <a:srgbClr val="002060"/>
                </a:solidFill>
                <a:latin typeface="Book Antiqua"/>
                <a:ea typeface="Book Antiqua"/>
                <a:cs typeface="Book Antiqua"/>
                <a:sym typeface="Book Antiqua"/>
              </a:defRPr>
            </a:pPr>
            <a:r>
              <a:t>of n trials is given by,</a:t>
            </a:r>
          </a:p>
          <a:p>
            <a:pPr algn="l" defTabSz="1828800">
              <a:defRPr sz="5600">
                <a:solidFill>
                  <a:srgbClr val="002060"/>
                </a:solidFill>
                <a:latin typeface="Book Antiqua"/>
                <a:ea typeface="Book Antiqua"/>
                <a:cs typeface="Book Antiqua"/>
                <a:sym typeface="Book Antiqua"/>
              </a:defRPr>
            </a:pPr>
            <a:r>
              <a:t>     </a:t>
            </a:r>
          </a:p>
          <a:p>
            <a:pPr algn="l" defTabSz="1828800">
              <a:defRPr sz="5600">
                <a:solidFill>
                  <a:srgbClr val="002060"/>
                </a:solidFill>
                <a:latin typeface="Book Antiqua"/>
                <a:ea typeface="Book Antiqua"/>
                <a:cs typeface="Book Antiqua"/>
                <a:sym typeface="Book Antiqua"/>
              </a:defRPr>
            </a:pPr>
            <a:r>
              <a:t> P(x) =</a:t>
            </a:r>
            <a:r>
              <a:rPr>
                <a:solidFill>
                  <a:srgbClr val="000000"/>
                </a:solidFill>
              </a:rPr>
              <a:t> ⁿcx p   q</a:t>
            </a:r>
          </a:p>
        </p:txBody>
      </p:sp>
      <p:sp>
        <p:nvSpPr>
          <p:cNvPr id="230" name="TextBox 2"/>
          <p:cNvSpPr txBox="1"/>
          <p:nvPr/>
        </p:nvSpPr>
        <p:spPr>
          <a:xfrm>
            <a:off x="9403120" y="7596196"/>
            <a:ext cx="431548" cy="7289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3600">
                <a:solidFill>
                  <a:srgbClr val="000000"/>
                </a:solidFill>
                <a:latin typeface="Book Antiqua"/>
                <a:ea typeface="Book Antiqua"/>
                <a:cs typeface="Book Antiqua"/>
                <a:sym typeface="Book Antiqua"/>
              </a:defRPr>
            </a:lvl1pPr>
          </a:lstStyle>
          <a:p>
            <a:pPr/>
            <a:r>
              <a:t>x</a:t>
            </a:r>
          </a:p>
        </p:txBody>
      </p:sp>
      <p:sp>
        <p:nvSpPr>
          <p:cNvPr id="231" name="TextBox 3"/>
          <p:cNvSpPr txBox="1"/>
          <p:nvPr/>
        </p:nvSpPr>
        <p:spPr>
          <a:xfrm>
            <a:off x="10386917" y="7516538"/>
            <a:ext cx="922607" cy="7924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4000">
                <a:solidFill>
                  <a:srgbClr val="000000"/>
                </a:solidFill>
                <a:latin typeface="Book Antiqua"/>
                <a:ea typeface="Book Antiqua"/>
                <a:cs typeface="Book Antiqua"/>
                <a:sym typeface="Book Antiqua"/>
              </a:defRPr>
            </a:lvl1pPr>
          </a:lstStyle>
          <a:p>
            <a:pPr/>
            <a:r>
              <a:t>n-x</a:t>
            </a:r>
          </a:p>
        </p:txBody>
      </p:sp>
      <p:sp>
        <p:nvSpPr>
          <p:cNvPr id="232" name="TextBox 5"/>
          <p:cNvSpPr txBox="1"/>
          <p:nvPr/>
        </p:nvSpPr>
        <p:spPr>
          <a:xfrm>
            <a:off x="5617987" y="8856812"/>
            <a:ext cx="6605311" cy="23926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l" defTabSz="1828800">
              <a:defRPr sz="4800">
                <a:solidFill>
                  <a:srgbClr val="000000"/>
                </a:solidFill>
                <a:latin typeface="Book Antiqua"/>
                <a:ea typeface="Book Antiqua"/>
                <a:cs typeface="Book Antiqua"/>
                <a:sym typeface="Book Antiqua"/>
              </a:defRPr>
            </a:pPr>
            <a:r>
              <a:t>P =binomial probability</a:t>
            </a:r>
          </a:p>
          <a:p>
            <a:pPr algn="l" defTabSz="1828800">
              <a:defRPr sz="4800">
                <a:solidFill>
                  <a:srgbClr val="000000"/>
                </a:solidFill>
                <a:latin typeface="Book Antiqua"/>
                <a:ea typeface="Book Antiqua"/>
                <a:cs typeface="Book Antiqua"/>
                <a:sym typeface="Book Antiqua"/>
              </a:defRPr>
            </a:pPr>
            <a:r>
              <a:t>  Mean = n*p</a:t>
            </a:r>
          </a:p>
          <a:p>
            <a:pPr algn="l" defTabSz="1828800">
              <a:defRPr sz="4800">
                <a:solidFill>
                  <a:srgbClr val="000000"/>
                </a:solidFill>
                <a:latin typeface="Book Antiqua"/>
                <a:ea typeface="Book Antiqua"/>
                <a:cs typeface="Book Antiqua"/>
                <a:sym typeface="Book Antiqua"/>
              </a:defRPr>
            </a:pPr>
            <a:r>
              <a:t>   Variance=n*p*q</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TextBox 1"/>
          <p:cNvSpPr txBox="1"/>
          <p:nvPr/>
        </p:nvSpPr>
        <p:spPr>
          <a:xfrm>
            <a:off x="5370672" y="2249976"/>
            <a:ext cx="12952210" cy="85267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sz="6400" u="sng">
                <a:solidFill>
                  <a:srgbClr val="C00000"/>
                </a:solidFill>
                <a:latin typeface="Book Antiqua"/>
                <a:ea typeface="Book Antiqua"/>
                <a:cs typeface="Book Antiqua"/>
                <a:sym typeface="Book Antiqua"/>
              </a:defRPr>
            </a:pPr>
            <a:r>
              <a:t>Poisson Distribution </a:t>
            </a:r>
            <a:r>
              <a:rPr u="none"/>
              <a:t>:</a:t>
            </a:r>
            <a:endParaRPr u="none"/>
          </a:p>
          <a:p>
            <a:pPr algn="l" defTabSz="1828800">
              <a:defRPr sz="5600">
                <a:solidFill>
                  <a:srgbClr val="C00000"/>
                </a:solidFill>
                <a:latin typeface="Book Antiqua"/>
                <a:ea typeface="Book Antiqua"/>
                <a:cs typeface="Book Antiqua"/>
                <a:sym typeface="Book Antiqua"/>
              </a:defRPr>
            </a:pPr>
            <a:r>
              <a:t>      </a:t>
            </a:r>
            <a:r>
              <a:rPr>
                <a:solidFill>
                  <a:srgbClr val="002060"/>
                </a:solidFill>
              </a:rPr>
              <a:t>It is regarded as the limiting form of the binomial distribution when n is very large (n→∞) and p the probability of success is very small (p→0)</a:t>
            </a:r>
            <a:endParaRPr>
              <a:solidFill>
                <a:srgbClr val="002060"/>
              </a:solidFill>
            </a:endParaRPr>
          </a:p>
          <a:p>
            <a:pPr algn="l" defTabSz="1828800">
              <a:defRPr sz="6400">
                <a:solidFill>
                  <a:srgbClr val="002060"/>
                </a:solidFill>
                <a:latin typeface="Book Antiqua"/>
                <a:ea typeface="Book Antiqua"/>
                <a:cs typeface="Book Antiqua"/>
                <a:sym typeface="Book Antiqua"/>
              </a:defRPr>
            </a:pPr>
            <a:r>
              <a:t>           </a:t>
            </a:r>
          </a:p>
          <a:p>
            <a:pPr algn="l" defTabSz="1828800">
              <a:defRPr sz="6400">
                <a:solidFill>
                  <a:srgbClr val="002060"/>
                </a:solidFill>
                <a:latin typeface="Book Antiqua"/>
                <a:ea typeface="Book Antiqua"/>
                <a:cs typeface="Book Antiqua"/>
                <a:sym typeface="Book Antiqua"/>
              </a:defRPr>
            </a:pPr>
            <a:r>
              <a:t>          p(x)=</a:t>
            </a:r>
            <a:r>
              <a:rPr>
                <a:solidFill>
                  <a:srgbClr val="C00000"/>
                </a:solidFill>
              </a:rPr>
              <a:t>  </a:t>
            </a:r>
            <a:r>
              <a:rPr u="sng"/>
              <a:t>e  m</a:t>
            </a:r>
            <a:endParaRPr u="sng"/>
          </a:p>
          <a:p>
            <a:pPr algn="l" defTabSz="1828800">
              <a:defRPr sz="6400">
                <a:solidFill>
                  <a:srgbClr val="002060"/>
                </a:solidFill>
                <a:latin typeface="Book Antiqua"/>
                <a:ea typeface="Book Antiqua"/>
                <a:cs typeface="Book Antiqua"/>
                <a:sym typeface="Book Antiqua"/>
              </a:defRPr>
            </a:pPr>
            <a:r>
              <a:t>                        x!</a:t>
            </a:r>
          </a:p>
          <a:p>
            <a:pPr algn="l" defTabSz="1828800">
              <a:defRPr sz="6400" u="sng">
                <a:solidFill>
                  <a:srgbClr val="002060"/>
                </a:solidFill>
                <a:latin typeface="Book Antiqua"/>
                <a:ea typeface="Book Antiqua"/>
                <a:cs typeface="Book Antiqua"/>
                <a:sym typeface="Book Antiqua"/>
              </a:defRPr>
            </a:pPr>
            <a:r>
              <a:t>                            </a:t>
            </a:r>
          </a:p>
        </p:txBody>
      </p:sp>
      <p:sp>
        <p:nvSpPr>
          <p:cNvPr id="235" name="TextBox 2"/>
          <p:cNvSpPr txBox="1"/>
          <p:nvPr/>
        </p:nvSpPr>
        <p:spPr>
          <a:xfrm>
            <a:off x="9979183" y="7434064"/>
            <a:ext cx="751454" cy="7289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3600">
                <a:solidFill>
                  <a:srgbClr val="000000"/>
                </a:solidFill>
                <a:latin typeface="Book Antiqua"/>
                <a:ea typeface="Book Antiqua"/>
                <a:cs typeface="Book Antiqua"/>
                <a:sym typeface="Book Antiqua"/>
              </a:defRPr>
            </a:lvl1pPr>
          </a:lstStyle>
          <a:p>
            <a:pPr/>
            <a:r>
              <a:t>-m</a:t>
            </a:r>
          </a:p>
        </p:txBody>
      </p:sp>
      <p:sp>
        <p:nvSpPr>
          <p:cNvPr id="236" name="TextBox 3"/>
          <p:cNvSpPr txBox="1"/>
          <p:nvPr/>
        </p:nvSpPr>
        <p:spPr>
          <a:xfrm>
            <a:off x="11224159" y="7434064"/>
            <a:ext cx="431548" cy="7289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3600">
                <a:solidFill>
                  <a:srgbClr val="000000"/>
                </a:solidFill>
                <a:latin typeface="Book Antiqua"/>
                <a:ea typeface="Book Antiqua"/>
                <a:cs typeface="Book Antiqua"/>
                <a:sym typeface="Book Antiqua"/>
              </a:defRPr>
            </a:lvl1pPr>
          </a:lstStyle>
          <a:p>
            <a:pPr/>
            <a:r>
              <a:t>x</a:t>
            </a:r>
          </a:p>
        </p:txBody>
      </p:sp>
      <p:sp>
        <p:nvSpPr>
          <p:cNvPr id="237" name="TextBox 4"/>
          <p:cNvSpPr txBox="1"/>
          <p:nvPr/>
        </p:nvSpPr>
        <p:spPr>
          <a:xfrm>
            <a:off x="5370671" y="9594304"/>
            <a:ext cx="8369817" cy="16560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l" defTabSz="1828800">
              <a:defRPr sz="4800">
                <a:solidFill>
                  <a:srgbClr val="000000"/>
                </a:solidFill>
                <a:latin typeface="Book Antiqua"/>
                <a:ea typeface="Book Antiqua"/>
                <a:cs typeface="Book Antiqua"/>
                <a:sym typeface="Book Antiqua"/>
              </a:defRPr>
            </a:pPr>
            <a:r>
              <a:t>Mean = Variance = m </a:t>
            </a:r>
          </a:p>
          <a:p>
            <a:pPr algn="l" defTabSz="1828800">
              <a:defRPr sz="4800">
                <a:solidFill>
                  <a:srgbClr val="000000"/>
                </a:solidFill>
                <a:latin typeface="Book Antiqua"/>
                <a:ea typeface="Book Antiqua"/>
                <a:cs typeface="Book Antiqua"/>
                <a:sym typeface="Book Antiqua"/>
              </a:defRPr>
            </a:pPr>
            <a:r>
              <a:t>   Standard deviation = </a:t>
            </a:r>
            <a:r>
              <a:t>σ</a:t>
            </a:r>
            <a:r>
              <a:t> = √m</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TextBox 4"/>
          <p:cNvSpPr txBox="1"/>
          <p:nvPr/>
        </p:nvSpPr>
        <p:spPr>
          <a:xfrm>
            <a:off x="5082639" y="2681533"/>
            <a:ext cx="13642657" cy="61645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sz="6400" u="sng">
                <a:solidFill>
                  <a:srgbClr val="C00000"/>
                </a:solidFill>
                <a:latin typeface="Book Antiqua"/>
                <a:ea typeface="Book Antiqua"/>
                <a:cs typeface="Book Antiqua"/>
                <a:sym typeface="Book Antiqua"/>
              </a:defRPr>
            </a:pPr>
            <a:r>
              <a:t>Exponential Distribution </a:t>
            </a:r>
            <a:r>
              <a:rPr u="none"/>
              <a:t>:</a:t>
            </a:r>
            <a:endParaRPr u="none"/>
          </a:p>
          <a:p>
            <a:pPr algn="l" defTabSz="1828800">
              <a:defRPr sz="6400">
                <a:solidFill>
                  <a:srgbClr val="C00000"/>
                </a:solidFill>
                <a:latin typeface="Book Antiqua"/>
                <a:ea typeface="Book Antiqua"/>
                <a:cs typeface="Book Antiqua"/>
                <a:sym typeface="Book Antiqua"/>
              </a:defRPr>
            </a:pPr>
            <a:r>
              <a:t>          </a:t>
            </a:r>
            <a:r>
              <a:rPr>
                <a:solidFill>
                  <a:srgbClr val="002060"/>
                </a:solidFill>
              </a:rPr>
              <a:t>The continuous probability distribution having the probability density function given by,</a:t>
            </a:r>
            <a:endParaRPr>
              <a:solidFill>
                <a:srgbClr val="002060"/>
              </a:solidFill>
            </a:endParaRPr>
          </a:p>
          <a:p>
            <a:pPr algn="l" defTabSz="1828800">
              <a:defRPr sz="6400">
                <a:solidFill>
                  <a:srgbClr val="002060"/>
                </a:solidFill>
                <a:latin typeface="Book Antiqua"/>
                <a:ea typeface="Book Antiqua"/>
                <a:cs typeface="Book Antiqua"/>
                <a:sym typeface="Book Antiqua"/>
              </a:defRPr>
            </a:pPr>
            <a:r>
              <a:t>       </a:t>
            </a:r>
          </a:p>
          <a:p>
            <a:pPr algn="l" defTabSz="1828800">
              <a:defRPr sz="6400">
                <a:solidFill>
                  <a:srgbClr val="002060"/>
                </a:solidFill>
                <a:latin typeface="Book Antiqua"/>
                <a:ea typeface="Book Antiqua"/>
                <a:cs typeface="Book Antiqua"/>
                <a:sym typeface="Book Antiqua"/>
              </a:defRPr>
            </a:pPr>
            <a:r>
              <a:t>         </a:t>
            </a:r>
            <a:r>
              <a:rPr sz="7200"/>
              <a:t>f(x)={</a:t>
            </a:r>
          </a:p>
        </p:txBody>
      </p:sp>
      <p:sp>
        <p:nvSpPr>
          <p:cNvPr id="240" name="TextBox 5"/>
          <p:cNvSpPr txBox="1"/>
          <p:nvPr/>
        </p:nvSpPr>
        <p:spPr>
          <a:xfrm>
            <a:off x="9403119" y="7722096"/>
            <a:ext cx="3616892" cy="7924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l" defTabSz="1828800">
              <a:defRPr sz="4000">
                <a:solidFill>
                  <a:srgbClr val="000000"/>
                </a:solidFill>
                <a:latin typeface="Book Antiqua"/>
                <a:ea typeface="Book Antiqua"/>
                <a:cs typeface="Book Antiqua"/>
                <a:sym typeface="Book Antiqua"/>
              </a:defRPr>
            </a:pPr>
            <a:r>
              <a:t>α</a:t>
            </a:r>
            <a:r>
              <a:t>e        for x&gt;0  </a:t>
            </a:r>
          </a:p>
        </p:txBody>
      </p:sp>
      <p:sp>
        <p:nvSpPr>
          <p:cNvPr id="241" name="TextBox 6"/>
          <p:cNvSpPr txBox="1"/>
          <p:nvPr/>
        </p:nvSpPr>
        <p:spPr>
          <a:xfrm>
            <a:off x="9970289" y="7578080"/>
            <a:ext cx="862629" cy="7289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l" defTabSz="1828800">
              <a:defRPr sz="3600">
                <a:solidFill>
                  <a:srgbClr val="000000"/>
                </a:solidFill>
                <a:latin typeface="Book Antiqua"/>
                <a:ea typeface="Book Antiqua"/>
                <a:cs typeface="Book Antiqua"/>
                <a:sym typeface="Book Antiqua"/>
              </a:defRPr>
            </a:pPr>
            <a:r>
              <a:t>-</a:t>
            </a:r>
            <a:r>
              <a:t>α</a:t>
            </a:r>
            <a:r>
              <a:t>x</a:t>
            </a:r>
          </a:p>
        </p:txBody>
      </p:sp>
      <p:sp>
        <p:nvSpPr>
          <p:cNvPr id="242" name="TextBox 7"/>
          <p:cNvSpPr txBox="1"/>
          <p:nvPr/>
        </p:nvSpPr>
        <p:spPr>
          <a:xfrm>
            <a:off x="9515168" y="8159956"/>
            <a:ext cx="3101524" cy="7289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3600">
                <a:solidFill>
                  <a:srgbClr val="000000"/>
                </a:solidFill>
                <a:latin typeface="Book Antiqua"/>
                <a:ea typeface="Book Antiqua"/>
                <a:cs typeface="Book Antiqua"/>
                <a:sym typeface="Book Antiqua"/>
              </a:defRPr>
            </a:lvl1pPr>
          </a:lstStyle>
          <a:p>
            <a:pPr/>
            <a:r>
              <a:t>0     otherwise </a:t>
            </a:r>
          </a:p>
        </p:txBody>
      </p:sp>
      <p:sp>
        <p:nvSpPr>
          <p:cNvPr id="243" name="TextBox 8"/>
          <p:cNvSpPr txBox="1"/>
          <p:nvPr/>
        </p:nvSpPr>
        <p:spPr>
          <a:xfrm>
            <a:off x="5226655" y="8985452"/>
            <a:ext cx="14485463" cy="14655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l" defTabSz="1828800">
              <a:defRPr sz="4800">
                <a:solidFill>
                  <a:srgbClr val="002060"/>
                </a:solidFill>
                <a:latin typeface="Book Antiqua"/>
                <a:ea typeface="Book Antiqua"/>
                <a:cs typeface="Book Antiqua"/>
                <a:sym typeface="Book Antiqua"/>
              </a:defRPr>
            </a:pPr>
            <a:r>
              <a:t>Where </a:t>
            </a:r>
            <a:r>
              <a:t>α</a:t>
            </a:r>
            <a:r>
              <a:t>&gt;0 is known as the exponential distribution .</a:t>
            </a:r>
          </a:p>
          <a:p>
            <a:pPr algn="l" defTabSz="1828800">
              <a:defRPr sz="3600">
                <a:solidFill>
                  <a:srgbClr val="000000"/>
                </a:solidFill>
                <a:latin typeface="Book Antiqua"/>
                <a:ea typeface="Book Antiqua"/>
                <a:cs typeface="Book Antiqua"/>
                <a:sym typeface="Book Antiqua"/>
              </a:defRPr>
            </a:pPr>
            <a:r>
              <a:t>       </a:t>
            </a:r>
          </a:p>
        </p:txBody>
      </p:sp>
      <p:sp>
        <p:nvSpPr>
          <p:cNvPr id="244" name="TextBox 9"/>
          <p:cNvSpPr txBox="1"/>
          <p:nvPr/>
        </p:nvSpPr>
        <p:spPr>
          <a:xfrm>
            <a:off x="6234767" y="9737304"/>
            <a:ext cx="8441106" cy="16560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l" defTabSz="1828800">
              <a:defRPr sz="4800">
                <a:solidFill>
                  <a:srgbClr val="000000"/>
                </a:solidFill>
                <a:latin typeface="Book Antiqua"/>
                <a:ea typeface="Book Antiqua"/>
                <a:cs typeface="Book Antiqua"/>
                <a:sym typeface="Book Antiqua"/>
              </a:defRPr>
            </a:pPr>
            <a:r>
              <a:t>Mean = </a:t>
            </a:r>
            <a:r>
              <a:t>μ</a:t>
            </a:r>
            <a:r>
              <a:t>=(1/</a:t>
            </a:r>
            <a:r>
              <a:t>α</a:t>
            </a:r>
            <a:r>
              <a:t>) </a:t>
            </a:r>
          </a:p>
          <a:p>
            <a:pPr algn="l" defTabSz="1828800">
              <a:defRPr sz="4800">
                <a:solidFill>
                  <a:srgbClr val="000000"/>
                </a:solidFill>
                <a:latin typeface="Book Antiqua"/>
                <a:ea typeface="Book Antiqua"/>
                <a:cs typeface="Book Antiqua"/>
                <a:sym typeface="Book Antiqua"/>
              </a:defRPr>
            </a:pPr>
            <a:r>
              <a:t>  Standard deviation =</a:t>
            </a:r>
            <a:r>
              <a:t>σ</a:t>
            </a:r>
            <a:r>
              <a:t>= (1/</a:t>
            </a:r>
            <a:r>
              <a:t>α</a:t>
            </a:r>
            <a:r>
              <a:rPr sz="3600"/>
              <a:t>)</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22_ColorGradient">
  <a:themeElements>
    <a:clrScheme name="22_ColorGradient">
      <a:dk1>
        <a:srgbClr val="810092"/>
      </a:dk1>
      <a:lt1>
        <a:srgbClr val="929292"/>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